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7"/>
  </p:notesMasterIdLst>
  <p:handoutMasterIdLst>
    <p:handoutMasterId r:id="rId18"/>
  </p:handoutMasterIdLst>
  <p:sldIdLst>
    <p:sldId id="261" r:id="rId5"/>
    <p:sldId id="262" r:id="rId6"/>
    <p:sldId id="264" r:id="rId7"/>
    <p:sldId id="265" r:id="rId8"/>
    <p:sldId id="266" r:id="rId9"/>
    <p:sldId id="256" r:id="rId10"/>
    <p:sldId id="257" r:id="rId11"/>
    <p:sldId id="260" r:id="rId12"/>
    <p:sldId id="259" r:id="rId13"/>
    <p:sldId id="267" r:id="rId14"/>
    <p:sldId id="263" r:id="rId15"/>
    <p:sldId id="258"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020" autoAdjust="0"/>
    <p:restoredTop sz="83196" autoAdjust="0"/>
  </p:normalViewPr>
  <p:slideViewPr>
    <p:cSldViewPr snapToGrid="0">
      <p:cViewPr varScale="1">
        <p:scale>
          <a:sx n="91" d="100"/>
          <a:sy n="91" d="100"/>
        </p:scale>
        <p:origin x="390" y="72"/>
      </p:cViewPr>
      <p:guideLst/>
    </p:cSldViewPr>
  </p:slideViewPr>
  <p:notesTextViewPr>
    <p:cViewPr>
      <p:scale>
        <a:sx n="1" d="1"/>
        <a:sy n="1" d="1"/>
      </p:scale>
      <p:origin x="0" y="0"/>
    </p:cViewPr>
  </p:notesTextViewPr>
  <p:notesViewPr>
    <p:cSldViewPr snapToGrid="0">
      <p:cViewPr varScale="1">
        <p:scale>
          <a:sx n="60" d="100"/>
          <a:sy n="60" d="100"/>
        </p:scale>
        <p:origin x="1670" y="4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A2E547D-1406-4A6F-8F93-E441204CE6E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76667F8A-B889-49B3-AC77-5DDF11A08AF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3B2889B-A0AC-4482-8592-5C96F2309420}" type="datetimeFigureOut">
              <a:rPr lang="en-US" smtClean="0"/>
              <a:t>3/14/2023</a:t>
            </a:fld>
            <a:endParaRPr lang="en-US"/>
          </a:p>
        </p:txBody>
      </p:sp>
      <p:sp>
        <p:nvSpPr>
          <p:cNvPr id="4" name="Footer Placeholder 3">
            <a:extLst>
              <a:ext uri="{FF2B5EF4-FFF2-40B4-BE49-F238E27FC236}">
                <a16:creationId xmlns:a16="http://schemas.microsoft.com/office/drawing/2014/main" id="{567AFD4F-C0E7-421C-AF77-6F9CC963C9C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1074AB9F-6726-4FB1-8769-82E23336CEB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D529299-61FF-4B93-ADA6-2FD5975D62F6}" type="slidenum">
              <a:rPr lang="en-US" smtClean="0"/>
              <a:t>‹#›</a:t>
            </a:fld>
            <a:endParaRPr lang="en-US"/>
          </a:p>
        </p:txBody>
      </p:sp>
    </p:spTree>
    <p:extLst>
      <p:ext uri="{BB962C8B-B14F-4D97-AF65-F5344CB8AC3E}">
        <p14:creationId xmlns:p14="http://schemas.microsoft.com/office/powerpoint/2010/main" val="14162700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30EB223-FFC0-462A-A3B8-EAA7CE0F8CBD}" type="datetimeFigureOut">
              <a:rPr lang="en-US" smtClean="0"/>
              <a:t>3/14/2023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849E9A-41F7-4779-A581-48A7C374A227}" type="slidenum">
              <a:rPr lang="en-US" smtClean="0"/>
              <a:t>‹#›</a:t>
            </a:fld>
            <a:endParaRPr lang="en-US" dirty="0"/>
          </a:p>
        </p:txBody>
      </p:sp>
    </p:spTree>
    <p:extLst>
      <p:ext uri="{BB962C8B-B14F-4D97-AF65-F5344CB8AC3E}">
        <p14:creationId xmlns:p14="http://schemas.microsoft.com/office/powerpoint/2010/main" val="11555188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difference </a:t>
            </a:r>
            <a:r>
              <a:rPr lang="en-US" dirty="0" err="1"/>
              <a:t>RQ</a:t>
            </a:r>
            <a:r>
              <a:rPr lang="en-US" dirty="0"/>
              <a:t>, you will choose the analysis method based on your analysis variable's level of measurement </a:t>
            </a:r>
          </a:p>
          <a:p>
            <a:r>
              <a:rPr lang="en-US" dirty="0"/>
              <a:t>The principle is to use the most succinct way to summarize the data </a:t>
            </a:r>
          </a:p>
          <a:p>
            <a:endParaRPr lang="en-US" dirty="0"/>
          </a:p>
          <a:p>
            <a:r>
              <a:rPr lang="en-US" dirty="0"/>
              <a:t>Interval and ratio can also use the same descriptive statistics  as Nominal and Ordinal (with some transformation/ re-code in data analysis) but not vice versa. </a:t>
            </a:r>
          </a:p>
          <a:p>
            <a:endParaRPr lang="en-US" dirty="0"/>
          </a:p>
        </p:txBody>
      </p:sp>
      <p:sp>
        <p:nvSpPr>
          <p:cNvPr id="4" name="Slide Number Placeholder 3"/>
          <p:cNvSpPr>
            <a:spLocks noGrp="1"/>
          </p:cNvSpPr>
          <p:nvPr>
            <p:ph type="sldNum" sz="quarter" idx="5"/>
          </p:nvPr>
        </p:nvSpPr>
        <p:spPr/>
        <p:txBody>
          <a:bodyPr/>
          <a:lstStyle/>
          <a:p>
            <a:fld id="{BC849E9A-41F7-4779-A581-48A7C374A227}" type="slidenum">
              <a:rPr lang="en-US" smtClean="0"/>
              <a:t>7</a:t>
            </a:fld>
            <a:endParaRPr lang="en-US" dirty="0"/>
          </a:p>
        </p:txBody>
      </p:sp>
    </p:spTree>
    <p:extLst>
      <p:ext uri="{BB962C8B-B14F-4D97-AF65-F5344CB8AC3E}">
        <p14:creationId xmlns:p14="http://schemas.microsoft.com/office/powerpoint/2010/main" val="12325079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 through descriptive statistics work sheet </a:t>
            </a:r>
          </a:p>
          <a:p>
            <a:endParaRPr lang="en-US" dirty="0"/>
          </a:p>
          <a:p>
            <a:r>
              <a:rPr lang="en-US" dirty="0"/>
              <a:t>Go through </a:t>
            </a:r>
            <a:r>
              <a:rPr lang="en-US" dirty="0" err="1"/>
              <a:t>script_2</a:t>
            </a:r>
            <a:r>
              <a:rPr lang="en-US" dirty="0"/>
              <a:t> in R</a:t>
            </a:r>
          </a:p>
          <a:p>
            <a:endParaRPr lang="en-US" dirty="0"/>
          </a:p>
          <a:p>
            <a:r>
              <a:rPr lang="en-US" dirty="0"/>
              <a:t>Then go over the level of measurement sheet </a:t>
            </a:r>
          </a:p>
        </p:txBody>
      </p:sp>
      <p:sp>
        <p:nvSpPr>
          <p:cNvPr id="4" name="Slide Number Placeholder 3"/>
          <p:cNvSpPr>
            <a:spLocks noGrp="1"/>
          </p:cNvSpPr>
          <p:nvPr>
            <p:ph type="sldNum" sz="quarter" idx="5"/>
          </p:nvPr>
        </p:nvSpPr>
        <p:spPr/>
        <p:txBody>
          <a:bodyPr/>
          <a:lstStyle/>
          <a:p>
            <a:fld id="{BC849E9A-41F7-4779-A581-48A7C374A227}" type="slidenum">
              <a:rPr lang="en-US" smtClean="0"/>
              <a:t>8</a:t>
            </a:fld>
            <a:endParaRPr lang="en-US" dirty="0"/>
          </a:p>
        </p:txBody>
      </p:sp>
    </p:spTree>
    <p:extLst>
      <p:ext uri="{BB962C8B-B14F-4D97-AF65-F5344CB8AC3E}">
        <p14:creationId xmlns:p14="http://schemas.microsoft.com/office/powerpoint/2010/main" val="26943587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 to assignment 6</a:t>
            </a:r>
          </a:p>
          <a:p>
            <a:endParaRPr lang="en-US" dirty="0"/>
          </a:p>
          <a:p>
            <a:r>
              <a:rPr lang="en-US" dirty="0"/>
              <a:t>Show template</a:t>
            </a:r>
          </a:p>
          <a:p>
            <a:r>
              <a:rPr lang="en-US" dirty="0"/>
              <a:t>And go through example with students</a:t>
            </a:r>
          </a:p>
        </p:txBody>
      </p:sp>
      <p:sp>
        <p:nvSpPr>
          <p:cNvPr id="4" name="Slide Number Placeholder 3"/>
          <p:cNvSpPr>
            <a:spLocks noGrp="1"/>
          </p:cNvSpPr>
          <p:nvPr>
            <p:ph type="sldNum" sz="quarter" idx="5"/>
          </p:nvPr>
        </p:nvSpPr>
        <p:spPr/>
        <p:txBody>
          <a:bodyPr/>
          <a:lstStyle/>
          <a:p>
            <a:fld id="{BC849E9A-41F7-4779-A581-48A7C374A227}" type="slidenum">
              <a:rPr lang="en-US" smtClean="0"/>
              <a:t>9</a:t>
            </a:fld>
            <a:endParaRPr lang="en-US" dirty="0"/>
          </a:p>
        </p:txBody>
      </p:sp>
    </p:spTree>
    <p:extLst>
      <p:ext uri="{BB962C8B-B14F-4D97-AF65-F5344CB8AC3E}">
        <p14:creationId xmlns:p14="http://schemas.microsoft.com/office/powerpoint/2010/main" val="18425811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http://www.netlogoweb.org/launch#http://www.netlogoweb.org/assets/modelslib/Sample%20Models/Computer%20Science/K-Means%20Clustering.nlogo</a:t>
            </a:r>
          </a:p>
          <a:p>
            <a:endParaRPr lang="en-US" dirty="0"/>
          </a:p>
          <a:p>
            <a:pPr algn="l"/>
            <a:r>
              <a:rPr lang="en-US" b="0" i="0" dirty="0">
                <a:solidFill>
                  <a:srgbClr val="000000"/>
                </a:solidFill>
                <a:effectLst/>
                <a:latin typeface="Lucida Grande"/>
              </a:rPr>
              <a:t>Often, when we have data about a large set of objects, we want to identify groups of similar objects within that set. For example, if we have many news articles, we may want to identify groups of articles that all have the same topic. In statistics, this task is called “cluster analysis”, or “clustering”.</a:t>
            </a:r>
          </a:p>
          <a:p>
            <a:pPr algn="l"/>
            <a:endParaRPr lang="en-US" b="0" i="0" dirty="0">
              <a:solidFill>
                <a:srgbClr val="000000"/>
              </a:solidFill>
              <a:effectLst/>
              <a:latin typeface="Lucida Grande"/>
            </a:endParaRPr>
          </a:p>
          <a:p>
            <a:pPr algn="l"/>
            <a:r>
              <a:rPr lang="en-US" b="0" i="0" dirty="0">
                <a:solidFill>
                  <a:srgbClr val="000000"/>
                </a:solidFill>
                <a:effectLst/>
                <a:latin typeface="Lucida Grande"/>
              </a:rPr>
              <a:t>This model shows the k-means clustering algorithm. a simple, but often effective approach to clustering. In this model, the k-means clustering algorithm is used to identify clusters of points on a plane. In the general case, you can represent your data objects as vectors of numbers, where each number represents a feature of the object.</a:t>
            </a:r>
          </a:p>
          <a:p>
            <a:pPr algn="l"/>
            <a:endParaRPr lang="en-US" b="0" i="0" dirty="0">
              <a:solidFill>
                <a:srgbClr val="000000"/>
              </a:solidFill>
              <a:effectLst/>
              <a:latin typeface="Lucida Grande"/>
            </a:endParaRPr>
          </a:p>
          <a:p>
            <a:pPr algn="l"/>
            <a:r>
              <a:rPr lang="en-US" b="0" i="0" dirty="0">
                <a:solidFill>
                  <a:srgbClr val="000000"/>
                </a:solidFill>
                <a:effectLst/>
                <a:latin typeface="Lucida Grande"/>
              </a:rPr>
              <a:t>The model is initialized by creating a specific number of clusters (NUM-CLUSTERS). In a real-world application, this number of clusters would be unknown. The algorithm is designed to find the clusters, and the user selects a guess, NUM-CENTROIDS, which tells the algorithm, how many clusters to search for. You can search for different numbers of clusters till you find one that best characterizes your data.</a:t>
            </a:r>
          </a:p>
          <a:p>
            <a:pPr algn="l"/>
            <a:r>
              <a:rPr lang="en-US" b="0" i="0" dirty="0">
                <a:solidFill>
                  <a:srgbClr val="000000"/>
                </a:solidFill>
                <a:effectLst/>
                <a:latin typeface="Lucida Grande"/>
              </a:rPr>
              <a:t>The result of the algorithm is a set of NUM-CENTROIDS points, (each point is called a centroid), each of which is located at the average position of a corresponding cluster. The “k” in k-mean clustering refers to the guess at how many centroids to search for.</a:t>
            </a:r>
          </a:p>
          <a:p>
            <a:pPr algn="l"/>
            <a:r>
              <a:rPr lang="en-US" b="0" i="0" dirty="0">
                <a:solidFill>
                  <a:srgbClr val="000000"/>
                </a:solidFill>
                <a:effectLst/>
                <a:latin typeface="Lucida Grande"/>
              </a:rPr>
              <a:t>The purpose of the model is to allow you to see how the number of data points, clusters, and centroids interact, and how the algorithm can often find many different sets of clusters for the same dataset.</a:t>
            </a:r>
          </a:p>
          <a:p>
            <a:endParaRPr lang="en-US" dirty="0"/>
          </a:p>
          <a:p>
            <a:endParaRPr lang="en-US" dirty="0"/>
          </a:p>
          <a:p>
            <a:endParaRPr lang="en-US" dirty="0"/>
          </a:p>
          <a:p>
            <a:r>
              <a:rPr lang="en-US" b="1" dirty="0"/>
              <a:t>How it works</a:t>
            </a:r>
          </a:p>
          <a:p>
            <a:pPr algn="l"/>
            <a:r>
              <a:rPr lang="en-US" b="0" i="0" dirty="0">
                <a:solidFill>
                  <a:srgbClr val="000000"/>
                </a:solidFill>
                <a:effectLst/>
                <a:latin typeface="Lucida Grande"/>
              </a:rPr>
              <a:t>The algorithm works by finding the average position of the elements in NUM-CENTROIDS different clusters. It starts by simply guessing an average position for each of the NUM-CENTROIDS clusters, and then improves these guesses as it goes on.</a:t>
            </a:r>
          </a:p>
          <a:p>
            <a:pPr algn="l"/>
            <a:r>
              <a:rPr lang="en-US" b="0" i="0" dirty="0">
                <a:solidFill>
                  <a:srgbClr val="000000"/>
                </a:solidFill>
                <a:effectLst/>
                <a:latin typeface="Lucida Grande"/>
              </a:rPr>
              <a:t>When the model is set up, two things happen: First, NUM-DATA-POINTS data points are generated and shown in the view. Second, NUM-CENTROIDS centroids are generated and moved to a randomly selected data point. This randomly selected point is the initial guess for each centroid.</a:t>
            </a:r>
          </a:p>
          <a:p>
            <a:pPr algn="l"/>
            <a:r>
              <a:rPr lang="en-US" b="0" i="0" dirty="0">
                <a:solidFill>
                  <a:srgbClr val="000000"/>
                </a:solidFill>
                <a:effectLst/>
                <a:latin typeface="Lucida Grande"/>
              </a:rPr>
              <a:t>Each tick, the model performs two steps: 1. ASSIGN POINTS: all data points assign themselves to their closest centroid, taking on its color. 2. UPDATE CENTROIDS: all centroids move to the average position of the points assigned to it.</a:t>
            </a:r>
          </a:p>
          <a:p>
            <a:pPr algn="l"/>
            <a:r>
              <a:rPr lang="en-US" b="0" i="0" dirty="0">
                <a:solidFill>
                  <a:srgbClr val="000000"/>
                </a:solidFill>
                <a:effectLst/>
                <a:latin typeface="Lucida Grande"/>
              </a:rPr>
              <a:t>By iterating these steps a few times, the model is usually able to identify clusters in the dataset.</a:t>
            </a:r>
          </a:p>
          <a:p>
            <a:endParaRPr lang="en-US" dirty="0"/>
          </a:p>
          <a:p>
            <a:endParaRPr lang="en-US" dirty="0"/>
          </a:p>
        </p:txBody>
      </p:sp>
      <p:sp>
        <p:nvSpPr>
          <p:cNvPr id="4" name="Slide Number Placeholder 3"/>
          <p:cNvSpPr>
            <a:spLocks noGrp="1"/>
          </p:cNvSpPr>
          <p:nvPr>
            <p:ph type="sldNum" sz="quarter" idx="5"/>
          </p:nvPr>
        </p:nvSpPr>
        <p:spPr/>
        <p:txBody>
          <a:bodyPr/>
          <a:lstStyle/>
          <a:p>
            <a:fld id="{BC849E9A-41F7-4779-A581-48A7C374A227}" type="slidenum">
              <a:rPr lang="en-US" smtClean="0"/>
              <a:t>12</a:t>
            </a:fld>
            <a:endParaRPr lang="en-US" dirty="0"/>
          </a:p>
        </p:txBody>
      </p:sp>
    </p:spTree>
    <p:extLst>
      <p:ext uri="{BB962C8B-B14F-4D97-AF65-F5344CB8AC3E}">
        <p14:creationId xmlns:p14="http://schemas.microsoft.com/office/powerpoint/2010/main" val="10058196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9718B7-7F68-4CC9-8291-332587FA31D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181D6BB-0446-49E8-8677-EADF274E952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35AEE24-534A-40F1-99E4-00B7D5FD9124}"/>
              </a:ext>
            </a:extLst>
          </p:cNvPr>
          <p:cNvSpPr>
            <a:spLocks noGrp="1"/>
          </p:cNvSpPr>
          <p:nvPr>
            <p:ph type="dt" sz="half" idx="10"/>
          </p:nvPr>
        </p:nvSpPr>
        <p:spPr/>
        <p:txBody>
          <a:bodyPr/>
          <a:lstStyle/>
          <a:p>
            <a:fld id="{E0D89FE5-7ADF-4B43-84CC-B6438AC21548}" type="datetime1">
              <a:rPr lang="en-US" smtClean="0"/>
              <a:t>3/14/2023</a:t>
            </a:fld>
            <a:endParaRPr lang="en-US" dirty="0"/>
          </a:p>
        </p:txBody>
      </p:sp>
      <p:sp>
        <p:nvSpPr>
          <p:cNvPr id="5" name="Footer Placeholder 4">
            <a:extLst>
              <a:ext uri="{FF2B5EF4-FFF2-40B4-BE49-F238E27FC236}">
                <a16:creationId xmlns:a16="http://schemas.microsoft.com/office/drawing/2014/main" id="{CD594011-48FF-493D-8286-F62D34552531}"/>
              </a:ext>
            </a:extLst>
          </p:cNvPr>
          <p:cNvSpPr>
            <a:spLocks noGrp="1"/>
          </p:cNvSpPr>
          <p:nvPr>
            <p:ph type="ftr" sz="quarter" idx="11"/>
          </p:nvPr>
        </p:nvSpPr>
        <p:spPr/>
        <p:txBody>
          <a:bodyPr/>
          <a:lstStyle/>
          <a:p>
            <a:r>
              <a:rPr lang="en-US"/>
              <a:t>Mike Nguyen</a:t>
            </a:r>
            <a:endParaRPr lang="en-US" dirty="0"/>
          </a:p>
        </p:txBody>
      </p:sp>
      <p:sp>
        <p:nvSpPr>
          <p:cNvPr id="6" name="Slide Number Placeholder 5">
            <a:extLst>
              <a:ext uri="{FF2B5EF4-FFF2-40B4-BE49-F238E27FC236}">
                <a16:creationId xmlns:a16="http://schemas.microsoft.com/office/drawing/2014/main" id="{4880EFCD-7E72-4882-86DC-2F371D7D9516}"/>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11528132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A47D73-EDDA-49A6-BA12-1CA980DA9BC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189B82E-4CA1-47A5-B133-FBD4D8A8398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38A267F-D142-4D04-9F03-6CB099E6FA32}"/>
              </a:ext>
            </a:extLst>
          </p:cNvPr>
          <p:cNvSpPr>
            <a:spLocks noGrp="1"/>
          </p:cNvSpPr>
          <p:nvPr>
            <p:ph type="dt" sz="half" idx="10"/>
          </p:nvPr>
        </p:nvSpPr>
        <p:spPr/>
        <p:txBody>
          <a:bodyPr/>
          <a:lstStyle/>
          <a:p>
            <a:fld id="{5CDB61B6-1B06-45EA-8477-46CA42850DC0}" type="datetime1">
              <a:rPr lang="en-US" smtClean="0"/>
              <a:t>3/14/2023</a:t>
            </a:fld>
            <a:endParaRPr lang="en-US" dirty="0"/>
          </a:p>
        </p:txBody>
      </p:sp>
      <p:sp>
        <p:nvSpPr>
          <p:cNvPr id="5" name="Footer Placeholder 4">
            <a:extLst>
              <a:ext uri="{FF2B5EF4-FFF2-40B4-BE49-F238E27FC236}">
                <a16:creationId xmlns:a16="http://schemas.microsoft.com/office/drawing/2014/main" id="{705127CA-154D-4E90-B776-A2EE71F78D2E}"/>
              </a:ext>
            </a:extLst>
          </p:cNvPr>
          <p:cNvSpPr>
            <a:spLocks noGrp="1"/>
          </p:cNvSpPr>
          <p:nvPr>
            <p:ph type="ftr" sz="quarter" idx="11"/>
          </p:nvPr>
        </p:nvSpPr>
        <p:spPr/>
        <p:txBody>
          <a:bodyPr/>
          <a:lstStyle/>
          <a:p>
            <a:r>
              <a:rPr lang="en-US"/>
              <a:t>Mike Nguyen</a:t>
            </a:r>
            <a:endParaRPr lang="en-US" dirty="0"/>
          </a:p>
        </p:txBody>
      </p:sp>
      <p:sp>
        <p:nvSpPr>
          <p:cNvPr id="6" name="Slide Number Placeholder 5">
            <a:extLst>
              <a:ext uri="{FF2B5EF4-FFF2-40B4-BE49-F238E27FC236}">
                <a16:creationId xmlns:a16="http://schemas.microsoft.com/office/drawing/2014/main" id="{ED5F0BA5-F4EE-4282-B111-76B869BE267D}"/>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30674087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256E92A-52E0-4710-BDEF-0A153468540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7A240E1-5EB0-47FD-AA37-BF945D136CC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1A14243-F1E4-487A-ABEC-30516A01DF2B}"/>
              </a:ext>
            </a:extLst>
          </p:cNvPr>
          <p:cNvSpPr>
            <a:spLocks noGrp="1"/>
          </p:cNvSpPr>
          <p:nvPr>
            <p:ph type="dt" sz="half" idx="10"/>
          </p:nvPr>
        </p:nvSpPr>
        <p:spPr/>
        <p:txBody>
          <a:bodyPr/>
          <a:lstStyle/>
          <a:p>
            <a:fld id="{BB45C399-0A30-4FC3-9E21-0BD59AB37FE5}" type="datetime1">
              <a:rPr lang="en-US" smtClean="0"/>
              <a:t>3/14/2023</a:t>
            </a:fld>
            <a:endParaRPr lang="en-US" dirty="0"/>
          </a:p>
        </p:txBody>
      </p:sp>
      <p:sp>
        <p:nvSpPr>
          <p:cNvPr id="5" name="Footer Placeholder 4">
            <a:extLst>
              <a:ext uri="{FF2B5EF4-FFF2-40B4-BE49-F238E27FC236}">
                <a16:creationId xmlns:a16="http://schemas.microsoft.com/office/drawing/2014/main" id="{AC358244-98FD-472D-AB8C-075F71C10BF7}"/>
              </a:ext>
            </a:extLst>
          </p:cNvPr>
          <p:cNvSpPr>
            <a:spLocks noGrp="1"/>
          </p:cNvSpPr>
          <p:nvPr>
            <p:ph type="ftr" sz="quarter" idx="11"/>
          </p:nvPr>
        </p:nvSpPr>
        <p:spPr/>
        <p:txBody>
          <a:bodyPr/>
          <a:lstStyle/>
          <a:p>
            <a:r>
              <a:rPr lang="en-US"/>
              <a:t>Mike Nguyen</a:t>
            </a:r>
            <a:endParaRPr lang="en-US" dirty="0"/>
          </a:p>
        </p:txBody>
      </p:sp>
      <p:sp>
        <p:nvSpPr>
          <p:cNvPr id="6" name="Slide Number Placeholder 5">
            <a:extLst>
              <a:ext uri="{FF2B5EF4-FFF2-40B4-BE49-F238E27FC236}">
                <a16:creationId xmlns:a16="http://schemas.microsoft.com/office/drawing/2014/main" id="{74998D5A-820D-4519-967F-33320971CBAB}"/>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140243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6334F3-0709-471B-A734-C4B404F55B8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F795016-AF78-4708-9C5F-21110C197B0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AAEA2D1-B124-4454-AFDC-EA60A14BA121}"/>
              </a:ext>
            </a:extLst>
          </p:cNvPr>
          <p:cNvSpPr>
            <a:spLocks noGrp="1"/>
          </p:cNvSpPr>
          <p:nvPr>
            <p:ph type="dt" sz="half" idx="10"/>
          </p:nvPr>
        </p:nvSpPr>
        <p:spPr/>
        <p:txBody>
          <a:bodyPr/>
          <a:lstStyle/>
          <a:p>
            <a:fld id="{61FBFE1A-BF19-460E-AFEE-654B17C99015}" type="datetime1">
              <a:rPr lang="en-US" smtClean="0"/>
              <a:t>3/14/2023</a:t>
            </a:fld>
            <a:endParaRPr lang="en-US" dirty="0"/>
          </a:p>
        </p:txBody>
      </p:sp>
      <p:sp>
        <p:nvSpPr>
          <p:cNvPr id="5" name="Footer Placeholder 4">
            <a:extLst>
              <a:ext uri="{FF2B5EF4-FFF2-40B4-BE49-F238E27FC236}">
                <a16:creationId xmlns:a16="http://schemas.microsoft.com/office/drawing/2014/main" id="{B4F58000-F9D7-4A53-A6C5-E5E8154226B4}"/>
              </a:ext>
            </a:extLst>
          </p:cNvPr>
          <p:cNvSpPr>
            <a:spLocks noGrp="1"/>
          </p:cNvSpPr>
          <p:nvPr>
            <p:ph type="ftr" sz="quarter" idx="11"/>
          </p:nvPr>
        </p:nvSpPr>
        <p:spPr/>
        <p:txBody>
          <a:bodyPr/>
          <a:lstStyle/>
          <a:p>
            <a:r>
              <a:rPr lang="en-US"/>
              <a:t>Mike Nguyen</a:t>
            </a:r>
            <a:endParaRPr lang="en-US" dirty="0"/>
          </a:p>
        </p:txBody>
      </p:sp>
      <p:sp>
        <p:nvSpPr>
          <p:cNvPr id="6" name="Slide Number Placeholder 5">
            <a:extLst>
              <a:ext uri="{FF2B5EF4-FFF2-40B4-BE49-F238E27FC236}">
                <a16:creationId xmlns:a16="http://schemas.microsoft.com/office/drawing/2014/main" id="{70D22AAD-0D08-4F47-8D5A-EFE29017E8DD}"/>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42130462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36159-1280-4EE9-96D3-A56BD582661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BA27A78-1874-488A-B215-7D763D33818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84BB3D1-3138-4B69-BF5D-4B1A213451CA}"/>
              </a:ext>
            </a:extLst>
          </p:cNvPr>
          <p:cNvSpPr>
            <a:spLocks noGrp="1"/>
          </p:cNvSpPr>
          <p:nvPr>
            <p:ph type="dt" sz="half" idx="10"/>
          </p:nvPr>
        </p:nvSpPr>
        <p:spPr/>
        <p:txBody>
          <a:bodyPr/>
          <a:lstStyle/>
          <a:p>
            <a:fld id="{BBEC052C-A464-4796-A611-CF10E3B48BE6}" type="datetime1">
              <a:rPr lang="en-US" smtClean="0"/>
              <a:t>3/14/2023</a:t>
            </a:fld>
            <a:endParaRPr lang="en-US" dirty="0"/>
          </a:p>
        </p:txBody>
      </p:sp>
      <p:sp>
        <p:nvSpPr>
          <p:cNvPr id="5" name="Footer Placeholder 4">
            <a:extLst>
              <a:ext uri="{FF2B5EF4-FFF2-40B4-BE49-F238E27FC236}">
                <a16:creationId xmlns:a16="http://schemas.microsoft.com/office/drawing/2014/main" id="{0EFF90C5-31F4-4A22-AC00-3FB5ED291B28}"/>
              </a:ext>
            </a:extLst>
          </p:cNvPr>
          <p:cNvSpPr>
            <a:spLocks noGrp="1"/>
          </p:cNvSpPr>
          <p:nvPr>
            <p:ph type="ftr" sz="quarter" idx="11"/>
          </p:nvPr>
        </p:nvSpPr>
        <p:spPr/>
        <p:txBody>
          <a:bodyPr/>
          <a:lstStyle/>
          <a:p>
            <a:r>
              <a:rPr lang="en-US"/>
              <a:t>Mike Nguyen</a:t>
            </a:r>
            <a:endParaRPr lang="en-US" dirty="0"/>
          </a:p>
        </p:txBody>
      </p:sp>
      <p:sp>
        <p:nvSpPr>
          <p:cNvPr id="6" name="Slide Number Placeholder 5">
            <a:extLst>
              <a:ext uri="{FF2B5EF4-FFF2-40B4-BE49-F238E27FC236}">
                <a16:creationId xmlns:a16="http://schemas.microsoft.com/office/drawing/2014/main" id="{951F787E-B946-4091-ABC6-F9DB06BBEE34}"/>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10892729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0CAA11-CC97-44E5-AE4D-808FD741A06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83AB6CB-9460-4BCA-86C5-5F26357AB80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9FAB0F6-401D-4BAF-A300-65AD684DF96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4561BBA-B185-4B45-B152-3D320E15F550}"/>
              </a:ext>
            </a:extLst>
          </p:cNvPr>
          <p:cNvSpPr>
            <a:spLocks noGrp="1"/>
          </p:cNvSpPr>
          <p:nvPr>
            <p:ph type="dt" sz="half" idx="10"/>
          </p:nvPr>
        </p:nvSpPr>
        <p:spPr/>
        <p:txBody>
          <a:bodyPr/>
          <a:lstStyle/>
          <a:p>
            <a:fld id="{6FAF098B-6F56-498C-9A9A-DA80FBB687BB}" type="datetime1">
              <a:rPr lang="en-US" smtClean="0"/>
              <a:t>3/14/2023</a:t>
            </a:fld>
            <a:endParaRPr lang="en-US" dirty="0"/>
          </a:p>
        </p:txBody>
      </p:sp>
      <p:sp>
        <p:nvSpPr>
          <p:cNvPr id="6" name="Footer Placeholder 5">
            <a:extLst>
              <a:ext uri="{FF2B5EF4-FFF2-40B4-BE49-F238E27FC236}">
                <a16:creationId xmlns:a16="http://schemas.microsoft.com/office/drawing/2014/main" id="{D61CD760-96AC-4821-A56B-0B805F2FAD44}"/>
              </a:ext>
            </a:extLst>
          </p:cNvPr>
          <p:cNvSpPr>
            <a:spLocks noGrp="1"/>
          </p:cNvSpPr>
          <p:nvPr>
            <p:ph type="ftr" sz="quarter" idx="11"/>
          </p:nvPr>
        </p:nvSpPr>
        <p:spPr/>
        <p:txBody>
          <a:bodyPr/>
          <a:lstStyle/>
          <a:p>
            <a:r>
              <a:rPr lang="en-US"/>
              <a:t>Mike Nguyen</a:t>
            </a:r>
            <a:endParaRPr lang="en-US" dirty="0"/>
          </a:p>
        </p:txBody>
      </p:sp>
      <p:sp>
        <p:nvSpPr>
          <p:cNvPr id="7" name="Slide Number Placeholder 6">
            <a:extLst>
              <a:ext uri="{FF2B5EF4-FFF2-40B4-BE49-F238E27FC236}">
                <a16:creationId xmlns:a16="http://schemas.microsoft.com/office/drawing/2014/main" id="{2F750665-D5B5-4D0B-B2F0-CB6B027CDEC7}"/>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31380615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EA47C3-C498-415A-A057-E19BCEB5F28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BF6677F-2712-4810-A3AA-56FA75386D2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871B54A-6775-4978-8E19-32694C9B5E3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DBA1303-B245-476D-BD02-A4E4A359F6E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E8E898F-5B79-46F1-89C1-F827997CC48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B417A4D-2EC9-4294-BFF4-EAE22EE1099A}"/>
              </a:ext>
            </a:extLst>
          </p:cNvPr>
          <p:cNvSpPr>
            <a:spLocks noGrp="1"/>
          </p:cNvSpPr>
          <p:nvPr>
            <p:ph type="dt" sz="half" idx="10"/>
          </p:nvPr>
        </p:nvSpPr>
        <p:spPr/>
        <p:txBody>
          <a:bodyPr/>
          <a:lstStyle/>
          <a:p>
            <a:fld id="{25A20752-D03B-4652-9BD9-CDDAEF25B1BB}" type="datetime1">
              <a:rPr lang="en-US" smtClean="0"/>
              <a:t>3/14/2023</a:t>
            </a:fld>
            <a:endParaRPr lang="en-US" dirty="0"/>
          </a:p>
        </p:txBody>
      </p:sp>
      <p:sp>
        <p:nvSpPr>
          <p:cNvPr id="8" name="Footer Placeholder 7">
            <a:extLst>
              <a:ext uri="{FF2B5EF4-FFF2-40B4-BE49-F238E27FC236}">
                <a16:creationId xmlns:a16="http://schemas.microsoft.com/office/drawing/2014/main" id="{6150E317-3602-42A1-BB7F-0184072E8D5F}"/>
              </a:ext>
            </a:extLst>
          </p:cNvPr>
          <p:cNvSpPr>
            <a:spLocks noGrp="1"/>
          </p:cNvSpPr>
          <p:nvPr>
            <p:ph type="ftr" sz="quarter" idx="11"/>
          </p:nvPr>
        </p:nvSpPr>
        <p:spPr/>
        <p:txBody>
          <a:bodyPr/>
          <a:lstStyle/>
          <a:p>
            <a:r>
              <a:rPr lang="en-US"/>
              <a:t>Mike Nguyen</a:t>
            </a:r>
            <a:endParaRPr lang="en-US" dirty="0"/>
          </a:p>
        </p:txBody>
      </p:sp>
      <p:sp>
        <p:nvSpPr>
          <p:cNvPr id="9" name="Slide Number Placeholder 8">
            <a:extLst>
              <a:ext uri="{FF2B5EF4-FFF2-40B4-BE49-F238E27FC236}">
                <a16:creationId xmlns:a16="http://schemas.microsoft.com/office/drawing/2014/main" id="{50CE2C97-E26C-4A8B-93A0-B01E2C7F4522}"/>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22586984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9F68FC-5755-447A-8D7F-9ADED3E994A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AB50287-81AA-46CA-8CB3-53A7F8313741}"/>
              </a:ext>
            </a:extLst>
          </p:cNvPr>
          <p:cNvSpPr>
            <a:spLocks noGrp="1"/>
          </p:cNvSpPr>
          <p:nvPr>
            <p:ph type="dt" sz="half" idx="10"/>
          </p:nvPr>
        </p:nvSpPr>
        <p:spPr/>
        <p:txBody>
          <a:bodyPr/>
          <a:lstStyle/>
          <a:p>
            <a:fld id="{CF29C2D7-36E1-48F5-AC61-C1DDA2B38AFA}" type="datetime1">
              <a:rPr lang="en-US" smtClean="0"/>
              <a:t>3/14/2023</a:t>
            </a:fld>
            <a:endParaRPr lang="en-US" dirty="0"/>
          </a:p>
        </p:txBody>
      </p:sp>
      <p:sp>
        <p:nvSpPr>
          <p:cNvPr id="4" name="Footer Placeholder 3">
            <a:extLst>
              <a:ext uri="{FF2B5EF4-FFF2-40B4-BE49-F238E27FC236}">
                <a16:creationId xmlns:a16="http://schemas.microsoft.com/office/drawing/2014/main" id="{2F1BA4AA-02C9-459E-9362-3DA60E3B5972}"/>
              </a:ext>
            </a:extLst>
          </p:cNvPr>
          <p:cNvSpPr>
            <a:spLocks noGrp="1"/>
          </p:cNvSpPr>
          <p:nvPr>
            <p:ph type="ftr" sz="quarter" idx="11"/>
          </p:nvPr>
        </p:nvSpPr>
        <p:spPr/>
        <p:txBody>
          <a:bodyPr/>
          <a:lstStyle/>
          <a:p>
            <a:r>
              <a:rPr lang="en-US"/>
              <a:t>Mike Nguyen</a:t>
            </a:r>
            <a:endParaRPr lang="en-US" dirty="0"/>
          </a:p>
        </p:txBody>
      </p:sp>
      <p:sp>
        <p:nvSpPr>
          <p:cNvPr id="5" name="Slide Number Placeholder 4">
            <a:extLst>
              <a:ext uri="{FF2B5EF4-FFF2-40B4-BE49-F238E27FC236}">
                <a16:creationId xmlns:a16="http://schemas.microsoft.com/office/drawing/2014/main" id="{AB2A2C8F-DBB4-4235-A67E-FB4039D9AA24}"/>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40683954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46ACAA5-F8E7-46E9-8BA7-A510948B62CC}"/>
              </a:ext>
            </a:extLst>
          </p:cNvPr>
          <p:cNvSpPr>
            <a:spLocks noGrp="1"/>
          </p:cNvSpPr>
          <p:nvPr>
            <p:ph type="dt" sz="half" idx="10"/>
          </p:nvPr>
        </p:nvSpPr>
        <p:spPr/>
        <p:txBody>
          <a:bodyPr/>
          <a:lstStyle/>
          <a:p>
            <a:fld id="{48DB1E1A-C72E-4E30-A3C0-191DF2A09D5C}" type="datetime1">
              <a:rPr lang="en-US" smtClean="0"/>
              <a:t>3/14/2023</a:t>
            </a:fld>
            <a:endParaRPr lang="en-US" dirty="0"/>
          </a:p>
        </p:txBody>
      </p:sp>
      <p:sp>
        <p:nvSpPr>
          <p:cNvPr id="3" name="Footer Placeholder 2">
            <a:extLst>
              <a:ext uri="{FF2B5EF4-FFF2-40B4-BE49-F238E27FC236}">
                <a16:creationId xmlns:a16="http://schemas.microsoft.com/office/drawing/2014/main" id="{D1F2DEE8-5654-4DCA-A8D0-D883E52B6FBC}"/>
              </a:ext>
            </a:extLst>
          </p:cNvPr>
          <p:cNvSpPr>
            <a:spLocks noGrp="1"/>
          </p:cNvSpPr>
          <p:nvPr>
            <p:ph type="ftr" sz="quarter" idx="11"/>
          </p:nvPr>
        </p:nvSpPr>
        <p:spPr/>
        <p:txBody>
          <a:bodyPr/>
          <a:lstStyle/>
          <a:p>
            <a:r>
              <a:rPr lang="en-US"/>
              <a:t>Mike Nguyen</a:t>
            </a:r>
            <a:endParaRPr lang="en-US" dirty="0"/>
          </a:p>
        </p:txBody>
      </p:sp>
      <p:sp>
        <p:nvSpPr>
          <p:cNvPr id="4" name="Slide Number Placeholder 3">
            <a:extLst>
              <a:ext uri="{FF2B5EF4-FFF2-40B4-BE49-F238E27FC236}">
                <a16:creationId xmlns:a16="http://schemas.microsoft.com/office/drawing/2014/main" id="{B0B179A5-4329-4057-9DEB-5B6E3AD1183F}"/>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6217904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91DA80-336B-4DBB-91A1-6E3E4B3C20A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840D456-F0A3-4789-A310-A23F01B2EC0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B8A8B05-7071-44D4-80F7-3E8191C9A49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5D8562E-E6F1-449B-909C-98426BA86B36}"/>
              </a:ext>
            </a:extLst>
          </p:cNvPr>
          <p:cNvSpPr>
            <a:spLocks noGrp="1"/>
          </p:cNvSpPr>
          <p:nvPr>
            <p:ph type="dt" sz="half" idx="10"/>
          </p:nvPr>
        </p:nvSpPr>
        <p:spPr/>
        <p:txBody>
          <a:bodyPr/>
          <a:lstStyle/>
          <a:p>
            <a:fld id="{A7EC5574-4BF5-4615-8C8D-03E89FFB1D9A}" type="datetime1">
              <a:rPr lang="en-US" smtClean="0"/>
              <a:t>3/14/2023</a:t>
            </a:fld>
            <a:endParaRPr lang="en-US" dirty="0"/>
          </a:p>
        </p:txBody>
      </p:sp>
      <p:sp>
        <p:nvSpPr>
          <p:cNvPr id="6" name="Footer Placeholder 5">
            <a:extLst>
              <a:ext uri="{FF2B5EF4-FFF2-40B4-BE49-F238E27FC236}">
                <a16:creationId xmlns:a16="http://schemas.microsoft.com/office/drawing/2014/main" id="{7EB47A9A-FB08-407B-A73A-0AC513F0FD5A}"/>
              </a:ext>
            </a:extLst>
          </p:cNvPr>
          <p:cNvSpPr>
            <a:spLocks noGrp="1"/>
          </p:cNvSpPr>
          <p:nvPr>
            <p:ph type="ftr" sz="quarter" idx="11"/>
          </p:nvPr>
        </p:nvSpPr>
        <p:spPr/>
        <p:txBody>
          <a:bodyPr/>
          <a:lstStyle/>
          <a:p>
            <a:r>
              <a:rPr lang="en-US"/>
              <a:t>Mike Nguyen</a:t>
            </a:r>
            <a:endParaRPr lang="en-US" dirty="0"/>
          </a:p>
        </p:txBody>
      </p:sp>
      <p:sp>
        <p:nvSpPr>
          <p:cNvPr id="7" name="Slide Number Placeholder 6">
            <a:extLst>
              <a:ext uri="{FF2B5EF4-FFF2-40B4-BE49-F238E27FC236}">
                <a16:creationId xmlns:a16="http://schemas.microsoft.com/office/drawing/2014/main" id="{4BFF841F-796A-4FE6-B5E0-C8A4986793EE}"/>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108984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D474D-6779-4C23-BD3C-82F5DC3E3E2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A21096C-E430-49C7-A801-21C0BD95DC4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0024828F-334F-4A50-850D-10684F24527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33293F4-2B70-4BB5-A982-219E4133E251}"/>
              </a:ext>
            </a:extLst>
          </p:cNvPr>
          <p:cNvSpPr>
            <a:spLocks noGrp="1"/>
          </p:cNvSpPr>
          <p:nvPr>
            <p:ph type="dt" sz="half" idx="10"/>
          </p:nvPr>
        </p:nvSpPr>
        <p:spPr/>
        <p:txBody>
          <a:bodyPr/>
          <a:lstStyle/>
          <a:p>
            <a:fld id="{619816CF-4C9D-4568-BA11-B9FA39F1347F}" type="datetime1">
              <a:rPr lang="en-US" smtClean="0"/>
              <a:t>3/14/2023</a:t>
            </a:fld>
            <a:endParaRPr lang="en-US" dirty="0"/>
          </a:p>
        </p:txBody>
      </p:sp>
      <p:sp>
        <p:nvSpPr>
          <p:cNvPr id="6" name="Footer Placeholder 5">
            <a:extLst>
              <a:ext uri="{FF2B5EF4-FFF2-40B4-BE49-F238E27FC236}">
                <a16:creationId xmlns:a16="http://schemas.microsoft.com/office/drawing/2014/main" id="{C4F9A86F-B378-4759-B50E-2E0BFAE62463}"/>
              </a:ext>
            </a:extLst>
          </p:cNvPr>
          <p:cNvSpPr>
            <a:spLocks noGrp="1"/>
          </p:cNvSpPr>
          <p:nvPr>
            <p:ph type="ftr" sz="quarter" idx="11"/>
          </p:nvPr>
        </p:nvSpPr>
        <p:spPr/>
        <p:txBody>
          <a:bodyPr/>
          <a:lstStyle/>
          <a:p>
            <a:r>
              <a:rPr lang="en-US"/>
              <a:t>Mike Nguyen</a:t>
            </a:r>
            <a:endParaRPr lang="en-US" dirty="0"/>
          </a:p>
        </p:txBody>
      </p:sp>
      <p:sp>
        <p:nvSpPr>
          <p:cNvPr id="7" name="Slide Number Placeholder 6">
            <a:extLst>
              <a:ext uri="{FF2B5EF4-FFF2-40B4-BE49-F238E27FC236}">
                <a16:creationId xmlns:a16="http://schemas.microsoft.com/office/drawing/2014/main" id="{B0A95BDC-FC58-4638-AA59-A3DA9931FD3D}"/>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17908331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D80BC3B-525F-4038-9330-0729879F918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9629186-93D7-46FA-AE02-36D9426043A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1BF1CEB-0530-4996-BAEF-2E6A04DAD60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473AB5D-9223-447C-B460-01CDCF1C7323}" type="datetime1">
              <a:rPr lang="en-US" smtClean="0"/>
              <a:t>3/14/2023</a:t>
            </a:fld>
            <a:endParaRPr lang="en-US" dirty="0"/>
          </a:p>
        </p:txBody>
      </p:sp>
      <p:sp>
        <p:nvSpPr>
          <p:cNvPr id="5" name="Footer Placeholder 4">
            <a:extLst>
              <a:ext uri="{FF2B5EF4-FFF2-40B4-BE49-F238E27FC236}">
                <a16:creationId xmlns:a16="http://schemas.microsoft.com/office/drawing/2014/main" id="{C8DCFF3D-7353-4B4D-9E75-FA835E06E74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Mike Nguyen</a:t>
            </a:r>
            <a:endParaRPr lang="en-US" dirty="0"/>
          </a:p>
        </p:txBody>
      </p:sp>
      <p:sp>
        <p:nvSpPr>
          <p:cNvPr id="6" name="Slide Number Placeholder 5">
            <a:extLst>
              <a:ext uri="{FF2B5EF4-FFF2-40B4-BE49-F238E27FC236}">
                <a16:creationId xmlns:a16="http://schemas.microsoft.com/office/drawing/2014/main" id="{F382C8D6-8B0B-4982-9EE4-AA823C69C32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6AF1B4E-90EC-4A51-B6E5-B702C054ECB0}" type="slidenum">
              <a:rPr lang="en-US" smtClean="0"/>
              <a:t>‹#›</a:t>
            </a:fld>
            <a:endParaRPr lang="en-US" dirty="0"/>
          </a:p>
        </p:txBody>
      </p:sp>
    </p:spTree>
    <p:extLst>
      <p:ext uri="{BB962C8B-B14F-4D97-AF65-F5344CB8AC3E}">
        <p14:creationId xmlns:p14="http://schemas.microsoft.com/office/powerpoint/2010/main" val="40106040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www.lovethispic.com/image/186959/on-wednesday-we-wear-black" TargetMode="External"/><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hyperlink" Target="https://data-flair.training/blogs/clustering-in-machine-learning/" TargetMode="External"/><Relationship Id="rId5" Type="http://schemas.openxmlformats.org/officeDocument/2006/relationships/image" Target="../media/image20.png"/><Relationship Id="rId4" Type="http://schemas.openxmlformats.org/officeDocument/2006/relationships/hyperlink" Target="https://www.greatlearning.in/blog/clustering-algorithms-in-machine-learning/"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svg"/><Relationship Id="rId7" Type="http://schemas.openxmlformats.org/officeDocument/2006/relationships/image" Target="../media/image9.svg"/><Relationship Id="rId2"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svg"/><Relationship Id="rId4" Type="http://schemas.openxmlformats.org/officeDocument/2006/relationships/image" Target="../media/image6.png"/><Relationship Id="rId9" Type="http://schemas.openxmlformats.org/officeDocument/2006/relationships/image" Target="../media/image11.sv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9">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731C981-2C17-48F1-BDA0-6CF23A9BFE35}"/>
              </a:ext>
            </a:extLst>
          </p:cNvPr>
          <p:cNvSpPr>
            <a:spLocks noGrp="1"/>
          </p:cNvSpPr>
          <p:nvPr>
            <p:ph type="ctrTitle"/>
          </p:nvPr>
        </p:nvSpPr>
        <p:spPr>
          <a:xfrm>
            <a:off x="638882" y="639193"/>
            <a:ext cx="3571810" cy="3573516"/>
          </a:xfrm>
        </p:spPr>
        <p:txBody>
          <a:bodyPr>
            <a:normAutofit/>
          </a:bodyPr>
          <a:lstStyle/>
          <a:p>
            <a:pPr algn="l"/>
            <a:r>
              <a:rPr lang="en-US" sz="5600"/>
              <a:t>Happy Wednesday</a:t>
            </a:r>
          </a:p>
        </p:txBody>
      </p:sp>
      <p:sp>
        <p:nvSpPr>
          <p:cNvPr id="3" name="Subtitle 2">
            <a:extLst>
              <a:ext uri="{FF2B5EF4-FFF2-40B4-BE49-F238E27FC236}">
                <a16:creationId xmlns:a16="http://schemas.microsoft.com/office/drawing/2014/main" id="{2795FF60-43BB-4A94-B190-B50522A709B2}"/>
              </a:ext>
            </a:extLst>
          </p:cNvPr>
          <p:cNvSpPr>
            <a:spLocks noGrp="1"/>
          </p:cNvSpPr>
          <p:nvPr>
            <p:ph type="subTitle" idx="1"/>
          </p:nvPr>
        </p:nvSpPr>
        <p:spPr>
          <a:xfrm>
            <a:off x="638882" y="4631161"/>
            <a:ext cx="3571810" cy="1559327"/>
          </a:xfrm>
        </p:spPr>
        <p:txBody>
          <a:bodyPr>
            <a:normAutofit/>
          </a:bodyPr>
          <a:lstStyle/>
          <a:p>
            <a:pPr algn="l"/>
            <a:r>
              <a:rPr lang="en-US" dirty="0"/>
              <a:t>Name tag </a:t>
            </a:r>
          </a:p>
          <a:p>
            <a:pPr algn="l"/>
            <a:r>
              <a:rPr lang="en-US" dirty="0"/>
              <a:t>Check-in </a:t>
            </a:r>
          </a:p>
        </p:txBody>
      </p:sp>
      <p:sp>
        <p:nvSpPr>
          <p:cNvPr id="17"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icture containing text, newspaper, book, sign&#10;&#10;Description automatically generated">
            <a:extLst>
              <a:ext uri="{FF2B5EF4-FFF2-40B4-BE49-F238E27FC236}">
                <a16:creationId xmlns:a16="http://schemas.microsoft.com/office/drawing/2014/main" id="{A75781AC-6603-4975-A8EF-8C096938EEF6}"/>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4654296" y="664712"/>
            <a:ext cx="7214616" cy="5501144"/>
          </a:xfrm>
          <a:prstGeom prst="rect">
            <a:avLst/>
          </a:prstGeom>
        </p:spPr>
      </p:pic>
      <p:sp>
        <p:nvSpPr>
          <p:cNvPr id="4" name="Footer Placeholder 3">
            <a:extLst>
              <a:ext uri="{FF2B5EF4-FFF2-40B4-BE49-F238E27FC236}">
                <a16:creationId xmlns:a16="http://schemas.microsoft.com/office/drawing/2014/main" id="{75DEBE79-DD24-4791-BB99-2B150D3D41E5}"/>
              </a:ext>
            </a:extLst>
          </p:cNvPr>
          <p:cNvSpPr>
            <a:spLocks noGrp="1"/>
          </p:cNvSpPr>
          <p:nvPr>
            <p:ph type="ftr" sz="quarter" idx="11"/>
          </p:nvPr>
        </p:nvSpPr>
        <p:spPr/>
        <p:txBody>
          <a:bodyPr/>
          <a:lstStyle/>
          <a:p>
            <a:r>
              <a:rPr lang="en-US"/>
              <a:t>Mike Nguyen</a:t>
            </a:r>
            <a:endParaRPr lang="en-US" dirty="0"/>
          </a:p>
        </p:txBody>
      </p:sp>
      <p:sp>
        <p:nvSpPr>
          <p:cNvPr id="6" name="Slide Number Placeholder 5">
            <a:extLst>
              <a:ext uri="{FF2B5EF4-FFF2-40B4-BE49-F238E27FC236}">
                <a16:creationId xmlns:a16="http://schemas.microsoft.com/office/drawing/2014/main" id="{78403052-DA0F-423E-861C-47F2B1EC05E7}"/>
              </a:ext>
            </a:extLst>
          </p:cNvPr>
          <p:cNvSpPr>
            <a:spLocks noGrp="1"/>
          </p:cNvSpPr>
          <p:nvPr>
            <p:ph type="sldNum" sz="quarter" idx="12"/>
          </p:nvPr>
        </p:nvSpPr>
        <p:spPr/>
        <p:txBody>
          <a:bodyPr/>
          <a:lstStyle/>
          <a:p>
            <a:fld id="{A6AF1B4E-90EC-4A51-B6E5-B702C054ECB0}" type="slidenum">
              <a:rPr lang="en-US" smtClean="0"/>
              <a:t>1</a:t>
            </a:fld>
            <a:endParaRPr lang="en-US" dirty="0"/>
          </a:p>
        </p:txBody>
      </p:sp>
    </p:spTree>
    <p:extLst>
      <p:ext uri="{BB962C8B-B14F-4D97-AF65-F5344CB8AC3E}">
        <p14:creationId xmlns:p14="http://schemas.microsoft.com/office/powerpoint/2010/main" val="37014234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B869C625-D5AB-091B-84A0-EADC4D1FC9A3}"/>
              </a:ext>
            </a:extLst>
          </p:cNvPr>
          <p:cNvPicPr>
            <a:picLocks noChangeAspect="1"/>
          </p:cNvPicPr>
          <p:nvPr/>
        </p:nvPicPr>
        <p:blipFill>
          <a:blip r:embed="rId2"/>
          <a:stretch>
            <a:fillRect/>
          </a:stretch>
        </p:blipFill>
        <p:spPr>
          <a:xfrm>
            <a:off x="1262340" y="346167"/>
            <a:ext cx="1539633" cy="1588946"/>
          </a:xfrm>
          <a:prstGeom prst="rect">
            <a:avLst/>
          </a:prstGeom>
        </p:spPr>
      </p:pic>
      <p:pic>
        <p:nvPicPr>
          <p:cNvPr id="7" name="Picture 6">
            <a:extLst>
              <a:ext uri="{FF2B5EF4-FFF2-40B4-BE49-F238E27FC236}">
                <a16:creationId xmlns:a16="http://schemas.microsoft.com/office/drawing/2014/main" id="{ED86BECE-AC99-FE92-7787-2B89FA851D04}"/>
              </a:ext>
            </a:extLst>
          </p:cNvPr>
          <p:cNvPicPr>
            <a:picLocks noChangeAspect="1"/>
          </p:cNvPicPr>
          <p:nvPr/>
        </p:nvPicPr>
        <p:blipFill>
          <a:blip r:embed="rId3"/>
          <a:stretch>
            <a:fillRect/>
          </a:stretch>
        </p:blipFill>
        <p:spPr>
          <a:xfrm>
            <a:off x="5201398" y="346167"/>
            <a:ext cx="1616651" cy="1547944"/>
          </a:xfrm>
          <a:prstGeom prst="rect">
            <a:avLst/>
          </a:prstGeom>
        </p:spPr>
      </p:pic>
      <p:pic>
        <p:nvPicPr>
          <p:cNvPr id="9" name="Picture 8">
            <a:extLst>
              <a:ext uri="{FF2B5EF4-FFF2-40B4-BE49-F238E27FC236}">
                <a16:creationId xmlns:a16="http://schemas.microsoft.com/office/drawing/2014/main" id="{3CC43672-1ACD-5F4E-5699-8A7C80DD696C}"/>
              </a:ext>
            </a:extLst>
          </p:cNvPr>
          <p:cNvPicPr>
            <a:picLocks noChangeAspect="1"/>
          </p:cNvPicPr>
          <p:nvPr/>
        </p:nvPicPr>
        <p:blipFill>
          <a:blip r:embed="rId4"/>
          <a:stretch>
            <a:fillRect/>
          </a:stretch>
        </p:blipFill>
        <p:spPr>
          <a:xfrm>
            <a:off x="1256833" y="2639045"/>
            <a:ext cx="1550646" cy="1588934"/>
          </a:xfrm>
          <a:prstGeom prst="rect">
            <a:avLst/>
          </a:prstGeom>
        </p:spPr>
      </p:pic>
      <p:pic>
        <p:nvPicPr>
          <p:cNvPr id="11" name="Picture 10">
            <a:extLst>
              <a:ext uri="{FF2B5EF4-FFF2-40B4-BE49-F238E27FC236}">
                <a16:creationId xmlns:a16="http://schemas.microsoft.com/office/drawing/2014/main" id="{39A80FFF-493C-DCCD-88AD-AF4E1D56AADF}"/>
              </a:ext>
            </a:extLst>
          </p:cNvPr>
          <p:cNvPicPr>
            <a:picLocks noChangeAspect="1"/>
          </p:cNvPicPr>
          <p:nvPr/>
        </p:nvPicPr>
        <p:blipFill>
          <a:blip r:embed="rId5"/>
          <a:stretch>
            <a:fillRect/>
          </a:stretch>
        </p:blipFill>
        <p:spPr>
          <a:xfrm>
            <a:off x="1218573" y="4930536"/>
            <a:ext cx="1624002" cy="1582664"/>
          </a:xfrm>
          <a:prstGeom prst="rect">
            <a:avLst/>
          </a:prstGeom>
        </p:spPr>
      </p:pic>
      <p:pic>
        <p:nvPicPr>
          <p:cNvPr id="15" name="Picture 14">
            <a:extLst>
              <a:ext uri="{FF2B5EF4-FFF2-40B4-BE49-F238E27FC236}">
                <a16:creationId xmlns:a16="http://schemas.microsoft.com/office/drawing/2014/main" id="{91757330-C117-B4A5-1598-E1650E3129B4}"/>
              </a:ext>
            </a:extLst>
          </p:cNvPr>
          <p:cNvPicPr>
            <a:picLocks noChangeAspect="1"/>
          </p:cNvPicPr>
          <p:nvPr/>
        </p:nvPicPr>
        <p:blipFill>
          <a:blip r:embed="rId6"/>
          <a:stretch>
            <a:fillRect/>
          </a:stretch>
        </p:blipFill>
        <p:spPr>
          <a:xfrm>
            <a:off x="5278907" y="4930535"/>
            <a:ext cx="1521248" cy="1581298"/>
          </a:xfrm>
          <a:prstGeom prst="rect">
            <a:avLst/>
          </a:prstGeom>
        </p:spPr>
      </p:pic>
      <p:sp>
        <p:nvSpPr>
          <p:cNvPr id="25" name="Rectangle 21">
            <a:extLst>
              <a:ext uri="{FF2B5EF4-FFF2-40B4-BE49-F238E27FC236}">
                <a16:creationId xmlns:a16="http://schemas.microsoft.com/office/drawing/2014/main" id="{A5A17FC0-D416-4C8B-A9E6-5924D352B9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55127" y="-680"/>
            <a:ext cx="4236873" cy="6858681"/>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D45D9C8-E745-D28A-D3D3-1AC44C1DC0A1}"/>
              </a:ext>
            </a:extLst>
          </p:cNvPr>
          <p:cNvSpPr>
            <a:spLocks noGrp="1"/>
          </p:cNvSpPr>
          <p:nvPr>
            <p:ph type="title"/>
          </p:nvPr>
        </p:nvSpPr>
        <p:spPr>
          <a:xfrm>
            <a:off x="8282152" y="1010485"/>
            <a:ext cx="2840391" cy="3353959"/>
          </a:xfrm>
        </p:spPr>
        <p:txBody>
          <a:bodyPr vert="horz" lIns="91440" tIns="45720" rIns="91440" bIns="45720" rtlCol="0" anchor="b">
            <a:normAutofit/>
          </a:bodyPr>
          <a:lstStyle/>
          <a:p>
            <a:r>
              <a:rPr lang="en-US" sz="4800" kern="1200">
                <a:solidFill>
                  <a:srgbClr val="FFFFFF"/>
                </a:solidFill>
                <a:latin typeface="+mj-lt"/>
                <a:ea typeface="+mj-ea"/>
                <a:cs typeface="+mj-cs"/>
              </a:rPr>
              <a:t>QR Code</a:t>
            </a:r>
          </a:p>
        </p:txBody>
      </p:sp>
      <p:cxnSp>
        <p:nvCxnSpPr>
          <p:cNvPr id="24" name="Straight Connector 23">
            <a:extLst>
              <a:ext uri="{FF2B5EF4-FFF2-40B4-BE49-F238E27FC236}">
                <a16:creationId xmlns:a16="http://schemas.microsoft.com/office/drawing/2014/main" id="{982DC870-E8E5-4050-B10C-CC24FC67E50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2285774"/>
            <a:ext cx="8020742" cy="0"/>
          </a:xfrm>
          <a:prstGeom prst="line">
            <a:avLst/>
          </a:prstGeom>
          <a:ln w="101600">
            <a:solidFill>
              <a:srgbClr val="404040"/>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FF76A74F-C283-4DED-BD4D-086753B7CB0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 y="4571549"/>
            <a:ext cx="8113985" cy="0"/>
          </a:xfrm>
          <a:prstGeom prst="line">
            <a:avLst/>
          </a:prstGeom>
          <a:ln w="101600">
            <a:solidFill>
              <a:srgbClr val="40404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3B2791FB-B2F7-4BBE-B8D8-74C37FF9E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64319" y="-680"/>
            <a:ext cx="0" cy="6858003"/>
          </a:xfrm>
          <a:prstGeom prst="line">
            <a:avLst/>
          </a:prstGeom>
          <a:ln w="101600">
            <a:solidFill>
              <a:srgbClr val="404040"/>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9891B5DE-6811-4844-BB18-472A3F360EE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20742" y="-680"/>
            <a:ext cx="0" cy="2240280"/>
          </a:xfrm>
          <a:prstGeom prst="line">
            <a:avLst/>
          </a:prstGeom>
          <a:ln w="101600">
            <a:solidFill>
              <a:srgbClr val="404040"/>
            </a:solidFill>
          </a:ln>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1BF180EE-B678-8ABA-1780-5AF0B703B694}"/>
              </a:ext>
            </a:extLst>
          </p:cNvPr>
          <p:cNvPicPr>
            <a:picLocks noChangeAspect="1"/>
          </p:cNvPicPr>
          <p:nvPr/>
        </p:nvPicPr>
        <p:blipFill>
          <a:blip r:embed="rId7"/>
          <a:stretch>
            <a:fillRect/>
          </a:stretch>
        </p:blipFill>
        <p:spPr>
          <a:xfrm>
            <a:off x="5218117" y="2636436"/>
            <a:ext cx="1642832" cy="1714847"/>
          </a:xfrm>
          <a:prstGeom prst="rect">
            <a:avLst/>
          </a:prstGeom>
        </p:spPr>
      </p:pic>
      <p:cxnSp>
        <p:nvCxnSpPr>
          <p:cNvPr id="32" name="Straight Connector 31">
            <a:extLst>
              <a:ext uri="{FF2B5EF4-FFF2-40B4-BE49-F238E27FC236}">
                <a16:creationId xmlns:a16="http://schemas.microsoft.com/office/drawing/2014/main" id="{77A9CA3A-7216-41E0-B3CD-058077FD396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340636" y="4571549"/>
            <a:ext cx="1892695" cy="0"/>
          </a:xfrm>
          <a:prstGeom prst="line">
            <a:avLst/>
          </a:prstGeom>
          <a:ln w="15875">
            <a:solidFill>
              <a:srgbClr val="FFFFFF">
                <a:alpha val="75000"/>
              </a:srgbClr>
            </a:solidFill>
          </a:ln>
        </p:spPr>
        <p:style>
          <a:lnRef idx="1">
            <a:schemeClr val="accent1"/>
          </a:lnRef>
          <a:fillRef idx="0">
            <a:schemeClr val="accent1"/>
          </a:fillRef>
          <a:effectRef idx="0">
            <a:schemeClr val="accent1"/>
          </a:effectRef>
          <a:fontRef idx="minor">
            <a:schemeClr val="tx1"/>
          </a:fontRef>
        </p:style>
      </p:cxnSp>
      <p:sp>
        <p:nvSpPr>
          <p:cNvPr id="4" name="Footer Placeholder 3">
            <a:extLst>
              <a:ext uri="{FF2B5EF4-FFF2-40B4-BE49-F238E27FC236}">
                <a16:creationId xmlns:a16="http://schemas.microsoft.com/office/drawing/2014/main" id="{16D6B544-2FCB-ABB3-7870-9D6560C98029}"/>
              </a:ext>
            </a:extLst>
          </p:cNvPr>
          <p:cNvSpPr>
            <a:spLocks noGrp="1"/>
          </p:cNvSpPr>
          <p:nvPr>
            <p:ph type="ftr" sz="quarter" idx="11"/>
          </p:nvPr>
        </p:nvSpPr>
        <p:spPr>
          <a:xfrm>
            <a:off x="8340636" y="6080760"/>
            <a:ext cx="1973382" cy="306928"/>
          </a:xfrm>
        </p:spPr>
        <p:txBody>
          <a:bodyPr vert="horz" lIns="91440" tIns="45720" rIns="91440" bIns="45720" rtlCol="0" anchor="ctr">
            <a:normAutofit/>
          </a:bodyPr>
          <a:lstStyle/>
          <a:p>
            <a:pPr algn="l">
              <a:spcAft>
                <a:spcPts val="600"/>
              </a:spcAft>
            </a:pPr>
            <a:r>
              <a:rPr lang="en-US" kern="1200">
                <a:solidFill>
                  <a:srgbClr val="FFFFFF">
                    <a:alpha val="80000"/>
                  </a:srgbClr>
                </a:solidFill>
                <a:latin typeface="+mn-lt"/>
                <a:ea typeface="+mn-ea"/>
                <a:cs typeface="+mn-cs"/>
              </a:rPr>
              <a:t>Mike Nguyen</a:t>
            </a:r>
          </a:p>
        </p:txBody>
      </p:sp>
      <p:sp>
        <p:nvSpPr>
          <p:cNvPr id="5" name="Slide Number Placeholder 4">
            <a:extLst>
              <a:ext uri="{FF2B5EF4-FFF2-40B4-BE49-F238E27FC236}">
                <a16:creationId xmlns:a16="http://schemas.microsoft.com/office/drawing/2014/main" id="{8589792A-A70B-E755-C788-A65640B80697}"/>
              </a:ext>
            </a:extLst>
          </p:cNvPr>
          <p:cNvSpPr>
            <a:spLocks noGrp="1"/>
          </p:cNvSpPr>
          <p:nvPr>
            <p:ph type="sldNum" sz="quarter" idx="12"/>
          </p:nvPr>
        </p:nvSpPr>
        <p:spPr>
          <a:xfrm>
            <a:off x="10839450" y="6080760"/>
            <a:ext cx="699637" cy="306928"/>
          </a:xfrm>
        </p:spPr>
        <p:txBody>
          <a:bodyPr vert="horz" lIns="91440" tIns="45720" rIns="91440" bIns="45720" rtlCol="0" anchor="ctr">
            <a:normAutofit/>
          </a:bodyPr>
          <a:lstStyle/>
          <a:p>
            <a:pPr>
              <a:spcAft>
                <a:spcPts val="600"/>
              </a:spcAft>
            </a:pPr>
            <a:fld id="{A6AF1B4E-90EC-4A51-B6E5-B702C054ECB0}" type="slidenum">
              <a:rPr lang="en-US">
                <a:solidFill>
                  <a:srgbClr val="FFFFFF">
                    <a:alpha val="80000"/>
                  </a:srgbClr>
                </a:solidFill>
              </a:rPr>
              <a:pPr>
                <a:spcAft>
                  <a:spcPts val="600"/>
                </a:spcAft>
              </a:pPr>
              <a:t>10</a:t>
            </a:fld>
            <a:endParaRPr lang="en-US">
              <a:solidFill>
                <a:srgbClr val="FFFFFF">
                  <a:alpha val="80000"/>
                </a:srgbClr>
              </a:solidFill>
            </a:endParaRPr>
          </a:p>
        </p:txBody>
      </p:sp>
    </p:spTree>
    <p:extLst>
      <p:ext uri="{BB962C8B-B14F-4D97-AF65-F5344CB8AC3E}">
        <p14:creationId xmlns:p14="http://schemas.microsoft.com/office/powerpoint/2010/main" val="34149314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E1BEB12-92AF-4445-98AD-4C7756E7C9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D0522C2C-7B5C-48A7-A969-03941E5D2E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Freeform 13">
            <a:extLst>
              <a:ext uri="{FF2B5EF4-FFF2-40B4-BE49-F238E27FC236}">
                <a16:creationId xmlns:a16="http://schemas.microsoft.com/office/drawing/2014/main" id="{9C682A1A-5B2D-4111-BBD6-620165633E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769476" y="220196"/>
            <a:ext cx="9422524" cy="6637806"/>
          </a:xfrm>
          <a:custGeom>
            <a:avLst/>
            <a:gdLst>
              <a:gd name="connsiteX0" fmla="*/ 4929467 w 8191500"/>
              <a:gd name="connsiteY0" fmla="*/ 0 h 5770597"/>
              <a:gd name="connsiteX1" fmla="*/ 8065066 w 8191500"/>
              <a:gd name="connsiteY1" fmla="*/ 1118513 h 5770597"/>
              <a:gd name="connsiteX2" fmla="*/ 8191500 w 8191500"/>
              <a:gd name="connsiteY2" fmla="*/ 1227339 h 5770597"/>
              <a:gd name="connsiteX3" fmla="*/ 8191500 w 8191500"/>
              <a:gd name="connsiteY3" fmla="*/ 5770597 h 5770597"/>
              <a:gd name="connsiteX4" fmla="*/ 79523 w 8191500"/>
              <a:gd name="connsiteY4" fmla="*/ 5770597 h 5770597"/>
              <a:gd name="connsiteX5" fmla="*/ 56799 w 8191500"/>
              <a:gd name="connsiteY5" fmla="*/ 5644158 h 5770597"/>
              <a:gd name="connsiteX6" fmla="*/ 0 w 8191500"/>
              <a:gd name="connsiteY6" fmla="*/ 4898209 h 5770597"/>
              <a:gd name="connsiteX7" fmla="*/ 4929467 w 8191500"/>
              <a:gd name="connsiteY7" fmla="*/ 0 h 5770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91500" h="5770597">
                <a:moveTo>
                  <a:pt x="4929467" y="0"/>
                </a:moveTo>
                <a:cubicBezTo>
                  <a:pt x="6120547" y="0"/>
                  <a:pt x="7212963" y="419755"/>
                  <a:pt x="8065066" y="1118513"/>
                </a:cubicBezTo>
                <a:lnTo>
                  <a:pt x="8191500" y="1227339"/>
                </a:lnTo>
                <a:lnTo>
                  <a:pt x="8191500" y="5770597"/>
                </a:lnTo>
                <a:lnTo>
                  <a:pt x="79523" y="5770597"/>
                </a:lnTo>
                <a:lnTo>
                  <a:pt x="56799" y="5644158"/>
                </a:lnTo>
                <a:cubicBezTo>
                  <a:pt x="19398" y="5400934"/>
                  <a:pt x="0" y="5151822"/>
                  <a:pt x="0" y="4898209"/>
                </a:cubicBezTo>
                <a:cubicBezTo>
                  <a:pt x="0" y="2193003"/>
                  <a:pt x="2206998" y="0"/>
                  <a:pt x="492946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D6EE29F2-D77F-4BD0-A20B-334D316A1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09800" y="2099696"/>
            <a:ext cx="1942241" cy="1889551"/>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6" name="Arc 15">
            <a:extLst>
              <a:ext uri="{FF2B5EF4-FFF2-40B4-BE49-F238E27FC236}">
                <a16:creationId xmlns:a16="http://schemas.microsoft.com/office/drawing/2014/main" id="{22D09ED2-868F-42C6-866E-F92E0CEF31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520172">
            <a:off x="1613162" y="1492572"/>
            <a:ext cx="2987899" cy="2987899"/>
          </a:xfrm>
          <a:prstGeom prst="arc">
            <a:avLst>
              <a:gd name="adj1" fmla="val 14455503"/>
              <a:gd name="adj2" fmla="val 227775"/>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7D5C933-5339-4E62-A8A4-A302C1E1ECB7}"/>
              </a:ext>
            </a:extLst>
          </p:cNvPr>
          <p:cNvSpPr>
            <a:spLocks noGrp="1"/>
          </p:cNvSpPr>
          <p:nvPr>
            <p:ph type="title"/>
          </p:nvPr>
        </p:nvSpPr>
        <p:spPr>
          <a:xfrm>
            <a:off x="4038600" y="1939159"/>
            <a:ext cx="7644627" cy="2751086"/>
          </a:xfrm>
        </p:spPr>
        <p:txBody>
          <a:bodyPr vert="horz" lIns="91440" tIns="45720" rIns="91440" bIns="45720" rtlCol="0" anchor="b">
            <a:normAutofit/>
          </a:bodyPr>
          <a:lstStyle/>
          <a:p>
            <a:pPr algn="r"/>
            <a:r>
              <a:rPr lang="en-US" sz="6000" kern="1200">
                <a:solidFill>
                  <a:schemeClr val="tx1"/>
                </a:solidFill>
                <a:latin typeface="+mj-lt"/>
                <a:ea typeface="+mj-ea"/>
                <a:cs typeface="+mj-cs"/>
              </a:rPr>
              <a:t>15-min Group Discussion </a:t>
            </a:r>
          </a:p>
        </p:txBody>
      </p:sp>
      <p:sp>
        <p:nvSpPr>
          <p:cNvPr id="3" name="Content Placeholder 2">
            <a:extLst>
              <a:ext uri="{FF2B5EF4-FFF2-40B4-BE49-F238E27FC236}">
                <a16:creationId xmlns:a16="http://schemas.microsoft.com/office/drawing/2014/main" id="{215E8E83-0B52-4E7A-AFC2-DA63575EE279}"/>
              </a:ext>
            </a:extLst>
          </p:cNvPr>
          <p:cNvSpPr>
            <a:spLocks noGrp="1"/>
          </p:cNvSpPr>
          <p:nvPr>
            <p:ph idx="1"/>
          </p:nvPr>
        </p:nvSpPr>
        <p:spPr>
          <a:xfrm>
            <a:off x="4038600" y="4782320"/>
            <a:ext cx="7644627" cy="1329443"/>
          </a:xfrm>
        </p:spPr>
        <p:txBody>
          <a:bodyPr vert="horz" lIns="91440" tIns="45720" rIns="91440" bIns="45720" rtlCol="0">
            <a:normAutofit/>
          </a:bodyPr>
          <a:lstStyle/>
          <a:p>
            <a:pPr marL="0" indent="0" algn="r">
              <a:buNone/>
            </a:pPr>
            <a:r>
              <a:rPr lang="en-US" sz="2400" kern="1200">
                <a:solidFill>
                  <a:schemeClr val="tx1"/>
                </a:solidFill>
                <a:latin typeface="+mn-lt"/>
                <a:ea typeface="+mn-ea"/>
                <a:cs typeface="+mn-cs"/>
              </a:rPr>
              <a:t>Data Analysis Plan</a:t>
            </a:r>
          </a:p>
        </p:txBody>
      </p:sp>
      <p:sp>
        <p:nvSpPr>
          <p:cNvPr id="4" name="Footer Placeholder 3">
            <a:extLst>
              <a:ext uri="{FF2B5EF4-FFF2-40B4-BE49-F238E27FC236}">
                <a16:creationId xmlns:a16="http://schemas.microsoft.com/office/drawing/2014/main" id="{2DA74980-123C-45A6-BBAD-F939D7026A46}"/>
              </a:ext>
            </a:extLst>
          </p:cNvPr>
          <p:cNvSpPr>
            <a:spLocks noGrp="1"/>
          </p:cNvSpPr>
          <p:nvPr>
            <p:ph type="ftr" sz="quarter" idx="11"/>
          </p:nvPr>
        </p:nvSpPr>
        <p:spPr/>
        <p:txBody>
          <a:bodyPr/>
          <a:lstStyle/>
          <a:p>
            <a:r>
              <a:rPr lang="en-US"/>
              <a:t>Mike Nguyen</a:t>
            </a:r>
            <a:endParaRPr lang="en-US" dirty="0"/>
          </a:p>
        </p:txBody>
      </p:sp>
      <p:sp>
        <p:nvSpPr>
          <p:cNvPr id="5" name="Slide Number Placeholder 4">
            <a:extLst>
              <a:ext uri="{FF2B5EF4-FFF2-40B4-BE49-F238E27FC236}">
                <a16:creationId xmlns:a16="http://schemas.microsoft.com/office/drawing/2014/main" id="{B25B7688-97B1-4383-879C-77C374C85AC9}"/>
              </a:ext>
            </a:extLst>
          </p:cNvPr>
          <p:cNvSpPr>
            <a:spLocks noGrp="1"/>
          </p:cNvSpPr>
          <p:nvPr>
            <p:ph type="sldNum" sz="quarter" idx="12"/>
          </p:nvPr>
        </p:nvSpPr>
        <p:spPr/>
        <p:txBody>
          <a:bodyPr/>
          <a:lstStyle/>
          <a:p>
            <a:fld id="{A6AF1B4E-90EC-4A51-B6E5-B702C054ECB0}" type="slidenum">
              <a:rPr lang="en-US" smtClean="0"/>
              <a:t>11</a:t>
            </a:fld>
            <a:endParaRPr lang="en-US" dirty="0"/>
          </a:p>
        </p:txBody>
      </p:sp>
    </p:spTree>
    <p:extLst>
      <p:ext uri="{BB962C8B-B14F-4D97-AF65-F5344CB8AC3E}">
        <p14:creationId xmlns:p14="http://schemas.microsoft.com/office/powerpoint/2010/main" val="26151151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7DFB285-88A7-43F8-8CF0-1F7B189DCC00}"/>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US" sz="5400">
                <a:solidFill>
                  <a:srgbClr val="FFFFFF"/>
                </a:solidFill>
              </a:rPr>
              <a:t>5-min snippet</a:t>
            </a:r>
          </a:p>
        </p:txBody>
      </p:sp>
      <p:cxnSp>
        <p:nvCxnSpPr>
          <p:cNvPr id="16" name="Straight Connector 15">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9" name="Picture 8" descr="Map&#10;&#10;Description automatically generated">
            <a:extLst>
              <a:ext uri="{FF2B5EF4-FFF2-40B4-BE49-F238E27FC236}">
                <a16:creationId xmlns:a16="http://schemas.microsoft.com/office/drawing/2014/main" id="{D1202FD1-72A0-4C26-B88B-E2DBDB0A0023}"/>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331567" y="2604724"/>
            <a:ext cx="5455917" cy="3641824"/>
          </a:xfrm>
          <a:prstGeom prst="rect">
            <a:avLst/>
          </a:prstGeom>
        </p:spPr>
      </p:pic>
      <p:cxnSp>
        <p:nvCxnSpPr>
          <p:cNvPr id="18" name="Straight Connector 17">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7" name="Content Placeholder 6" descr="A picture containing text&#10;&#10;Description automatically generated">
            <a:extLst>
              <a:ext uri="{FF2B5EF4-FFF2-40B4-BE49-F238E27FC236}">
                <a16:creationId xmlns:a16="http://schemas.microsoft.com/office/drawing/2014/main" id="{26BCB822-B4E3-4AF3-A896-9C350CFA1019}"/>
              </a:ext>
            </a:extLst>
          </p:cNvPr>
          <p:cNvPicPr>
            <a:picLocks noGrp="1" noChangeAspect="1"/>
          </p:cNvPicPr>
          <p:nvPr>
            <p:ph idx="1"/>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6445073" y="3163956"/>
            <a:ext cx="5455917" cy="2523361"/>
          </a:xfrm>
          <a:prstGeom prst="rect">
            <a:avLst/>
          </a:prstGeom>
        </p:spPr>
      </p:pic>
      <p:sp>
        <p:nvSpPr>
          <p:cNvPr id="4" name="Footer Placeholder 3">
            <a:extLst>
              <a:ext uri="{FF2B5EF4-FFF2-40B4-BE49-F238E27FC236}">
                <a16:creationId xmlns:a16="http://schemas.microsoft.com/office/drawing/2014/main" id="{DA9B0A0B-B1A9-45FC-8E78-0E0418CD56C7}"/>
              </a:ext>
            </a:extLst>
          </p:cNvPr>
          <p:cNvSpPr>
            <a:spLocks noGrp="1"/>
          </p:cNvSpPr>
          <p:nvPr>
            <p:ph type="ftr" sz="quarter" idx="11"/>
          </p:nvPr>
        </p:nvSpPr>
        <p:spPr>
          <a:xfrm>
            <a:off x="4038600" y="6522430"/>
            <a:ext cx="4114800" cy="347472"/>
          </a:xfrm>
        </p:spPr>
        <p:txBody>
          <a:bodyPr vert="horz" lIns="91440" tIns="45720" rIns="91440" bIns="45720" rtlCol="0" anchor="ctr">
            <a:normAutofit/>
          </a:bodyPr>
          <a:lstStyle/>
          <a:p>
            <a:pPr>
              <a:spcAft>
                <a:spcPts val="600"/>
              </a:spcAft>
            </a:pPr>
            <a:r>
              <a:rPr lang="en-US" kern="1200">
                <a:solidFill>
                  <a:srgbClr val="898989"/>
                </a:solidFill>
                <a:latin typeface="+mn-lt"/>
                <a:ea typeface="+mn-ea"/>
                <a:cs typeface="+mn-cs"/>
              </a:rPr>
              <a:t>Mike Nguyen</a:t>
            </a:r>
          </a:p>
        </p:txBody>
      </p:sp>
      <p:sp>
        <p:nvSpPr>
          <p:cNvPr id="5" name="Slide Number Placeholder 4">
            <a:extLst>
              <a:ext uri="{FF2B5EF4-FFF2-40B4-BE49-F238E27FC236}">
                <a16:creationId xmlns:a16="http://schemas.microsoft.com/office/drawing/2014/main" id="{EA3DE646-45DB-4C95-9384-F98389FD5376}"/>
              </a:ext>
            </a:extLst>
          </p:cNvPr>
          <p:cNvSpPr>
            <a:spLocks noGrp="1"/>
          </p:cNvSpPr>
          <p:nvPr>
            <p:ph type="sldNum" sz="quarter" idx="12"/>
          </p:nvPr>
        </p:nvSpPr>
        <p:spPr>
          <a:xfrm>
            <a:off x="8603343" y="6522430"/>
            <a:ext cx="2743200" cy="347472"/>
          </a:xfrm>
        </p:spPr>
        <p:txBody>
          <a:bodyPr vert="horz" lIns="91440" tIns="45720" rIns="91440" bIns="45720" rtlCol="0" anchor="ctr">
            <a:normAutofit/>
          </a:bodyPr>
          <a:lstStyle/>
          <a:p>
            <a:pPr>
              <a:spcAft>
                <a:spcPts val="600"/>
              </a:spcAft>
            </a:pPr>
            <a:fld id="{A6AF1B4E-90EC-4A51-B6E5-B702C054ECB0}" type="slidenum">
              <a:rPr lang="en-US">
                <a:solidFill>
                  <a:srgbClr val="898989"/>
                </a:solidFill>
              </a:rPr>
              <a:pPr>
                <a:spcAft>
                  <a:spcPts val="600"/>
                </a:spcAft>
              </a:pPr>
              <a:t>12</a:t>
            </a:fld>
            <a:endParaRPr lang="en-US">
              <a:solidFill>
                <a:srgbClr val="898989"/>
              </a:solidFill>
            </a:endParaRPr>
          </a:p>
        </p:txBody>
      </p:sp>
    </p:spTree>
    <p:extLst>
      <p:ext uri="{BB962C8B-B14F-4D97-AF65-F5344CB8AC3E}">
        <p14:creationId xmlns:p14="http://schemas.microsoft.com/office/powerpoint/2010/main" val="5603006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50A7427-9AD9-4D37-922C-B45158266761}"/>
              </a:ext>
            </a:extLst>
          </p:cNvPr>
          <p:cNvSpPr>
            <a:spLocks noGrp="1"/>
          </p:cNvSpPr>
          <p:nvPr>
            <p:ph type="title"/>
          </p:nvPr>
        </p:nvSpPr>
        <p:spPr>
          <a:xfrm>
            <a:off x="686834" y="1153572"/>
            <a:ext cx="3200400" cy="4461163"/>
          </a:xfrm>
        </p:spPr>
        <p:txBody>
          <a:bodyPr>
            <a:normAutofit/>
          </a:bodyPr>
          <a:lstStyle/>
          <a:p>
            <a:r>
              <a:rPr lang="en-US">
                <a:solidFill>
                  <a:srgbClr val="FFFFFF"/>
                </a:solidFill>
              </a:rPr>
              <a:t>iClicker Question</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AC94E9E1-69B1-422E-A34E-7C5F1870CC9A}"/>
              </a:ext>
            </a:extLst>
          </p:cNvPr>
          <p:cNvSpPr>
            <a:spLocks noGrp="1"/>
          </p:cNvSpPr>
          <p:nvPr>
            <p:ph idx="1"/>
          </p:nvPr>
        </p:nvSpPr>
        <p:spPr>
          <a:xfrm>
            <a:off x="4447308" y="591344"/>
            <a:ext cx="6906491" cy="5585619"/>
          </a:xfrm>
        </p:spPr>
        <p:txBody>
          <a:bodyPr anchor="ctr">
            <a:normAutofit/>
          </a:bodyPr>
          <a:lstStyle/>
          <a:p>
            <a:pPr marL="0" indent="0">
              <a:buNone/>
            </a:pPr>
            <a:r>
              <a:rPr lang="en-US" dirty="0"/>
              <a:t>Categorical variable can have mean value</a:t>
            </a:r>
          </a:p>
          <a:p>
            <a:pPr marL="514350" indent="-514350">
              <a:buFont typeface="+mj-lt"/>
              <a:buAutoNum type="alphaUcPeriod"/>
            </a:pPr>
            <a:r>
              <a:rPr lang="en-US" dirty="0"/>
              <a:t>True</a:t>
            </a:r>
          </a:p>
          <a:p>
            <a:pPr marL="514350" indent="-514350">
              <a:buFont typeface="+mj-lt"/>
              <a:buAutoNum type="alphaUcPeriod"/>
            </a:pPr>
            <a:r>
              <a:rPr lang="en-US" dirty="0"/>
              <a:t>False</a:t>
            </a:r>
          </a:p>
        </p:txBody>
      </p:sp>
      <p:sp>
        <p:nvSpPr>
          <p:cNvPr id="4" name="Footer Placeholder 3">
            <a:extLst>
              <a:ext uri="{FF2B5EF4-FFF2-40B4-BE49-F238E27FC236}">
                <a16:creationId xmlns:a16="http://schemas.microsoft.com/office/drawing/2014/main" id="{D07C8586-C296-4E6F-BE66-D9F849356EC2}"/>
              </a:ext>
            </a:extLst>
          </p:cNvPr>
          <p:cNvSpPr>
            <a:spLocks noGrp="1"/>
          </p:cNvSpPr>
          <p:nvPr>
            <p:ph type="ftr" sz="quarter" idx="11"/>
          </p:nvPr>
        </p:nvSpPr>
        <p:spPr/>
        <p:txBody>
          <a:bodyPr/>
          <a:lstStyle/>
          <a:p>
            <a:r>
              <a:rPr lang="en-US"/>
              <a:t>Mike Nguyen</a:t>
            </a:r>
            <a:endParaRPr lang="en-US" dirty="0"/>
          </a:p>
        </p:txBody>
      </p:sp>
      <p:sp>
        <p:nvSpPr>
          <p:cNvPr id="5" name="Slide Number Placeholder 4">
            <a:extLst>
              <a:ext uri="{FF2B5EF4-FFF2-40B4-BE49-F238E27FC236}">
                <a16:creationId xmlns:a16="http://schemas.microsoft.com/office/drawing/2014/main" id="{ED5DDC75-AE89-49BD-8703-A831E7C55A58}"/>
              </a:ext>
            </a:extLst>
          </p:cNvPr>
          <p:cNvSpPr>
            <a:spLocks noGrp="1"/>
          </p:cNvSpPr>
          <p:nvPr>
            <p:ph type="sldNum" sz="quarter" idx="12"/>
          </p:nvPr>
        </p:nvSpPr>
        <p:spPr/>
        <p:txBody>
          <a:bodyPr/>
          <a:lstStyle/>
          <a:p>
            <a:fld id="{A6AF1B4E-90EC-4A51-B6E5-B702C054ECB0}" type="slidenum">
              <a:rPr lang="en-US" smtClean="0"/>
              <a:t>2</a:t>
            </a:fld>
            <a:endParaRPr lang="en-US" dirty="0"/>
          </a:p>
        </p:txBody>
      </p:sp>
    </p:spTree>
    <p:extLst>
      <p:ext uri="{BB962C8B-B14F-4D97-AF65-F5344CB8AC3E}">
        <p14:creationId xmlns:p14="http://schemas.microsoft.com/office/powerpoint/2010/main" val="26748161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F93CA-8ED8-411F-8C6A-ACF05D4E124A}"/>
              </a:ext>
            </a:extLst>
          </p:cNvPr>
          <p:cNvSpPr>
            <a:spLocks noGrp="1"/>
          </p:cNvSpPr>
          <p:nvPr>
            <p:ph type="title"/>
          </p:nvPr>
        </p:nvSpPr>
        <p:spPr>
          <a:xfrm>
            <a:off x="4965430" y="629268"/>
            <a:ext cx="6586491" cy="1286160"/>
          </a:xfrm>
        </p:spPr>
        <p:txBody>
          <a:bodyPr anchor="b">
            <a:normAutofit/>
          </a:bodyPr>
          <a:lstStyle/>
          <a:p>
            <a:r>
              <a:rPr lang="en-US" dirty="0"/>
              <a:t>iClicker Question</a:t>
            </a:r>
          </a:p>
        </p:txBody>
      </p:sp>
      <p:sp>
        <p:nvSpPr>
          <p:cNvPr id="3" name="Content Placeholder 2">
            <a:extLst>
              <a:ext uri="{FF2B5EF4-FFF2-40B4-BE49-F238E27FC236}">
                <a16:creationId xmlns:a16="http://schemas.microsoft.com/office/drawing/2014/main" id="{723A8323-799D-445B-872C-2E3386750AA2}"/>
              </a:ext>
            </a:extLst>
          </p:cNvPr>
          <p:cNvSpPr>
            <a:spLocks noGrp="1"/>
          </p:cNvSpPr>
          <p:nvPr>
            <p:ph idx="1"/>
          </p:nvPr>
        </p:nvSpPr>
        <p:spPr>
          <a:xfrm>
            <a:off x="4965431" y="2438400"/>
            <a:ext cx="6586489" cy="3785419"/>
          </a:xfrm>
        </p:spPr>
        <p:txBody>
          <a:bodyPr>
            <a:normAutofit/>
          </a:bodyPr>
          <a:lstStyle/>
          <a:p>
            <a:pPr marL="0" indent="0">
              <a:buNone/>
            </a:pPr>
            <a:r>
              <a:rPr lang="en-US" sz="2000" dirty="0"/>
              <a:t>R will not give you the mean for variables that you coded as 1 and 0. </a:t>
            </a:r>
          </a:p>
          <a:p>
            <a:pPr marL="514350" indent="-514350">
              <a:buFont typeface="+mj-lt"/>
              <a:buAutoNum type="alphaUcPeriod"/>
            </a:pPr>
            <a:r>
              <a:rPr lang="en-US" sz="2000" dirty="0"/>
              <a:t>True</a:t>
            </a:r>
          </a:p>
          <a:p>
            <a:pPr marL="514350" indent="-514350">
              <a:buFont typeface="+mj-lt"/>
              <a:buAutoNum type="alphaUcPeriod"/>
            </a:pPr>
            <a:r>
              <a:rPr lang="en-US" sz="2000" dirty="0"/>
              <a:t>False</a:t>
            </a:r>
          </a:p>
        </p:txBody>
      </p:sp>
      <p:pic>
        <p:nvPicPr>
          <p:cNvPr id="7" name="Picture 6" descr="Magnifying glass and question mark">
            <a:extLst>
              <a:ext uri="{FF2B5EF4-FFF2-40B4-BE49-F238E27FC236}">
                <a16:creationId xmlns:a16="http://schemas.microsoft.com/office/drawing/2014/main" id="{9D2636AA-5E20-0584-A5E7-B52B22C9AF2B}"/>
              </a:ext>
            </a:extLst>
          </p:cNvPr>
          <p:cNvPicPr>
            <a:picLocks noChangeAspect="1"/>
          </p:cNvPicPr>
          <p:nvPr/>
        </p:nvPicPr>
        <p:blipFill rotWithShape="1">
          <a:blip r:embed="rId2"/>
          <a:srcRect l="32813" r="29165"/>
          <a:stretch/>
        </p:blipFill>
        <p:spPr>
          <a:xfrm>
            <a:off x="20" y="10"/>
            <a:ext cx="4635571" cy="6857990"/>
          </a:xfrm>
          <a:prstGeom prst="rect">
            <a:avLst/>
          </a:prstGeom>
          <a:effectLst/>
        </p:spPr>
      </p:pic>
      <p:cxnSp>
        <p:nvCxnSpPr>
          <p:cNvPr id="11" name="Straight Connector 10">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FDE50C"/>
            </a:solidFill>
          </a:ln>
        </p:spPr>
        <p:style>
          <a:lnRef idx="1">
            <a:schemeClr val="accent1"/>
          </a:lnRef>
          <a:fillRef idx="0">
            <a:schemeClr val="accent1"/>
          </a:fillRef>
          <a:effectRef idx="0">
            <a:schemeClr val="accent1"/>
          </a:effectRef>
          <a:fontRef idx="minor">
            <a:schemeClr val="tx1"/>
          </a:fontRef>
        </p:style>
      </p:cxnSp>
      <p:sp>
        <p:nvSpPr>
          <p:cNvPr id="4" name="Footer Placeholder 3">
            <a:extLst>
              <a:ext uri="{FF2B5EF4-FFF2-40B4-BE49-F238E27FC236}">
                <a16:creationId xmlns:a16="http://schemas.microsoft.com/office/drawing/2014/main" id="{29B55370-DEF4-4CE6-BD1C-8F094C633F1A}"/>
              </a:ext>
            </a:extLst>
          </p:cNvPr>
          <p:cNvSpPr>
            <a:spLocks noGrp="1"/>
          </p:cNvSpPr>
          <p:nvPr>
            <p:ph type="ftr" sz="quarter" idx="11"/>
          </p:nvPr>
        </p:nvSpPr>
        <p:spPr>
          <a:xfrm>
            <a:off x="4965430" y="6356350"/>
            <a:ext cx="4139134" cy="365125"/>
          </a:xfrm>
        </p:spPr>
        <p:txBody>
          <a:bodyPr>
            <a:normAutofit/>
          </a:bodyPr>
          <a:lstStyle/>
          <a:p>
            <a:pPr algn="l">
              <a:spcAft>
                <a:spcPts val="600"/>
              </a:spcAft>
            </a:pPr>
            <a:r>
              <a:rPr lang="en-US"/>
              <a:t>Mike Nguyen</a:t>
            </a:r>
          </a:p>
        </p:txBody>
      </p:sp>
      <p:sp>
        <p:nvSpPr>
          <p:cNvPr id="5" name="Slide Number Placeholder 4">
            <a:extLst>
              <a:ext uri="{FF2B5EF4-FFF2-40B4-BE49-F238E27FC236}">
                <a16:creationId xmlns:a16="http://schemas.microsoft.com/office/drawing/2014/main" id="{B1518673-9482-41B5-95BC-4DAA4268CBDB}"/>
              </a:ext>
            </a:extLst>
          </p:cNvPr>
          <p:cNvSpPr>
            <a:spLocks noGrp="1"/>
          </p:cNvSpPr>
          <p:nvPr>
            <p:ph type="sldNum" sz="quarter" idx="12"/>
          </p:nvPr>
        </p:nvSpPr>
        <p:spPr>
          <a:xfrm>
            <a:off x="10167042" y="6356350"/>
            <a:ext cx="1186758" cy="365125"/>
          </a:xfrm>
        </p:spPr>
        <p:txBody>
          <a:bodyPr>
            <a:normAutofit/>
          </a:bodyPr>
          <a:lstStyle/>
          <a:p>
            <a:pPr>
              <a:spcAft>
                <a:spcPts val="600"/>
              </a:spcAft>
            </a:pPr>
            <a:fld id="{A6AF1B4E-90EC-4A51-B6E5-B702C054ECB0}" type="slidenum">
              <a:rPr lang="en-US" smtClean="0"/>
              <a:pPr>
                <a:spcAft>
                  <a:spcPts val="600"/>
                </a:spcAft>
              </a:pPr>
              <a:t>3</a:t>
            </a:fld>
            <a:endParaRPr lang="en-US"/>
          </a:p>
        </p:txBody>
      </p:sp>
    </p:spTree>
    <p:extLst>
      <p:ext uri="{BB962C8B-B14F-4D97-AF65-F5344CB8AC3E}">
        <p14:creationId xmlns:p14="http://schemas.microsoft.com/office/powerpoint/2010/main" val="7946880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5D3BA49-189C-4431-A783-C7B598B043ED}"/>
              </a:ext>
            </a:extLst>
          </p:cNvPr>
          <p:cNvSpPr>
            <a:spLocks noGrp="1"/>
          </p:cNvSpPr>
          <p:nvPr>
            <p:ph type="title"/>
          </p:nvPr>
        </p:nvSpPr>
        <p:spPr>
          <a:xfrm>
            <a:off x="6513788" y="365125"/>
            <a:ext cx="4840010" cy="1807305"/>
          </a:xfrm>
        </p:spPr>
        <p:txBody>
          <a:bodyPr>
            <a:normAutofit/>
          </a:bodyPr>
          <a:lstStyle/>
          <a:p>
            <a:r>
              <a:rPr lang="en-US" dirty="0"/>
              <a:t>iClicker Question</a:t>
            </a:r>
          </a:p>
        </p:txBody>
      </p:sp>
      <p:pic>
        <p:nvPicPr>
          <p:cNvPr id="7" name="Picture 6">
            <a:extLst>
              <a:ext uri="{FF2B5EF4-FFF2-40B4-BE49-F238E27FC236}">
                <a16:creationId xmlns:a16="http://schemas.microsoft.com/office/drawing/2014/main" id="{5620B0AF-FF56-A044-932B-EEDDC1FE7A03}"/>
              </a:ext>
            </a:extLst>
          </p:cNvPr>
          <p:cNvPicPr>
            <a:picLocks noChangeAspect="1"/>
          </p:cNvPicPr>
          <p:nvPr/>
        </p:nvPicPr>
        <p:blipFill rotWithShape="1">
          <a:blip r:embed="rId2"/>
          <a:srcRect l="17513" r="32318"/>
          <a:stretch/>
        </p:blipFill>
        <p:spPr>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3" name="Content Placeholder 2">
            <a:extLst>
              <a:ext uri="{FF2B5EF4-FFF2-40B4-BE49-F238E27FC236}">
                <a16:creationId xmlns:a16="http://schemas.microsoft.com/office/drawing/2014/main" id="{68A4C310-90E0-49E9-8414-3FE92E714EC4}"/>
              </a:ext>
            </a:extLst>
          </p:cNvPr>
          <p:cNvSpPr>
            <a:spLocks noGrp="1"/>
          </p:cNvSpPr>
          <p:nvPr>
            <p:ph idx="1"/>
          </p:nvPr>
        </p:nvSpPr>
        <p:spPr>
          <a:xfrm>
            <a:off x="6513788" y="2333297"/>
            <a:ext cx="4840010" cy="3843666"/>
          </a:xfrm>
        </p:spPr>
        <p:txBody>
          <a:bodyPr>
            <a:normAutofit/>
          </a:bodyPr>
          <a:lstStyle/>
          <a:p>
            <a:pPr marL="0" indent="0">
              <a:buNone/>
            </a:pPr>
            <a:r>
              <a:rPr lang="en-US" sz="2000"/>
              <a:t>The measure of central tendency for a categorical variable is </a:t>
            </a:r>
          </a:p>
          <a:p>
            <a:pPr marL="514350" indent="-514350">
              <a:buFont typeface="+mj-lt"/>
              <a:buAutoNum type="alphaUcPeriod"/>
            </a:pPr>
            <a:r>
              <a:rPr lang="en-US" sz="2000"/>
              <a:t>Mode</a:t>
            </a:r>
          </a:p>
          <a:p>
            <a:pPr marL="514350" indent="-514350">
              <a:buFont typeface="+mj-lt"/>
              <a:buAutoNum type="alphaUcPeriod"/>
            </a:pPr>
            <a:r>
              <a:rPr lang="en-US" sz="2000"/>
              <a:t>Mean</a:t>
            </a:r>
          </a:p>
        </p:txBody>
      </p:sp>
      <p:sp>
        <p:nvSpPr>
          <p:cNvPr id="4" name="Footer Placeholder 3">
            <a:extLst>
              <a:ext uri="{FF2B5EF4-FFF2-40B4-BE49-F238E27FC236}">
                <a16:creationId xmlns:a16="http://schemas.microsoft.com/office/drawing/2014/main" id="{D7381556-166E-45E8-A66B-04BBABFFE661}"/>
              </a:ext>
            </a:extLst>
          </p:cNvPr>
          <p:cNvSpPr>
            <a:spLocks noGrp="1"/>
          </p:cNvSpPr>
          <p:nvPr>
            <p:ph type="ftr" sz="quarter" idx="11"/>
          </p:nvPr>
        </p:nvSpPr>
        <p:spPr>
          <a:xfrm>
            <a:off x="4038600" y="6356350"/>
            <a:ext cx="4114800" cy="365125"/>
          </a:xfrm>
        </p:spPr>
        <p:txBody>
          <a:bodyPr>
            <a:normAutofit/>
          </a:bodyPr>
          <a:lstStyle/>
          <a:p>
            <a:pPr>
              <a:spcAft>
                <a:spcPts val="600"/>
              </a:spcAft>
            </a:pPr>
            <a:r>
              <a:rPr lang="en-US"/>
              <a:t>Mike Nguyen</a:t>
            </a:r>
          </a:p>
        </p:txBody>
      </p:sp>
      <p:sp>
        <p:nvSpPr>
          <p:cNvPr id="5" name="Slide Number Placeholder 4">
            <a:extLst>
              <a:ext uri="{FF2B5EF4-FFF2-40B4-BE49-F238E27FC236}">
                <a16:creationId xmlns:a16="http://schemas.microsoft.com/office/drawing/2014/main" id="{3AA06511-E924-4B14-9DB1-57E62C5F6511}"/>
              </a:ext>
            </a:extLst>
          </p:cNvPr>
          <p:cNvSpPr>
            <a:spLocks noGrp="1"/>
          </p:cNvSpPr>
          <p:nvPr>
            <p:ph type="sldNum" sz="quarter" idx="12"/>
          </p:nvPr>
        </p:nvSpPr>
        <p:spPr>
          <a:xfrm>
            <a:off x="8610600" y="6356350"/>
            <a:ext cx="2743200" cy="365125"/>
          </a:xfrm>
        </p:spPr>
        <p:txBody>
          <a:bodyPr>
            <a:normAutofit/>
          </a:bodyPr>
          <a:lstStyle/>
          <a:p>
            <a:pPr>
              <a:spcAft>
                <a:spcPts val="600"/>
              </a:spcAft>
            </a:pPr>
            <a:fld id="{A6AF1B4E-90EC-4A51-B6E5-B702C054ECB0}" type="slidenum">
              <a:rPr lang="en-US" smtClean="0"/>
              <a:pPr>
                <a:spcAft>
                  <a:spcPts val="600"/>
                </a:spcAft>
              </a:pPr>
              <a:t>4</a:t>
            </a:fld>
            <a:endParaRPr lang="en-US"/>
          </a:p>
        </p:txBody>
      </p:sp>
    </p:spTree>
    <p:extLst>
      <p:ext uri="{BB962C8B-B14F-4D97-AF65-F5344CB8AC3E}">
        <p14:creationId xmlns:p14="http://schemas.microsoft.com/office/powerpoint/2010/main" val="39227017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65AC14E-DB64-4BF2-997E-3861A56520F8}"/>
              </a:ext>
            </a:extLst>
          </p:cNvPr>
          <p:cNvSpPr>
            <a:spLocks noGrp="1"/>
          </p:cNvSpPr>
          <p:nvPr>
            <p:ph type="title"/>
          </p:nvPr>
        </p:nvSpPr>
        <p:spPr>
          <a:xfrm>
            <a:off x="640080" y="325369"/>
            <a:ext cx="4368602" cy="1956841"/>
          </a:xfrm>
        </p:spPr>
        <p:txBody>
          <a:bodyPr anchor="b">
            <a:normAutofit/>
          </a:bodyPr>
          <a:lstStyle/>
          <a:p>
            <a:r>
              <a:rPr lang="en-US" sz="5400"/>
              <a:t>iClicker Question</a:t>
            </a:r>
          </a:p>
        </p:txBody>
      </p:sp>
      <p:sp>
        <p:nvSpPr>
          <p:cNvPr id="18"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EB74979-E9C4-4F35-A170-89CDFA18F628}"/>
              </a:ext>
            </a:extLst>
          </p:cNvPr>
          <p:cNvSpPr>
            <a:spLocks noGrp="1"/>
          </p:cNvSpPr>
          <p:nvPr>
            <p:ph idx="1"/>
          </p:nvPr>
        </p:nvSpPr>
        <p:spPr>
          <a:xfrm>
            <a:off x="640080" y="2872899"/>
            <a:ext cx="4243589" cy="3320668"/>
          </a:xfrm>
        </p:spPr>
        <p:txBody>
          <a:bodyPr>
            <a:normAutofit/>
          </a:bodyPr>
          <a:lstStyle/>
          <a:p>
            <a:pPr marL="0" indent="0">
              <a:buNone/>
            </a:pPr>
            <a:r>
              <a:rPr lang="en-US" sz="2200"/>
              <a:t>The shape of the sampling distribution for any variable is </a:t>
            </a:r>
          </a:p>
          <a:p>
            <a:pPr marL="514350" indent="-514350">
              <a:buFont typeface="+mj-lt"/>
              <a:buAutoNum type="alphaUcPeriod"/>
            </a:pPr>
            <a:r>
              <a:rPr lang="en-US" sz="2200"/>
              <a:t>Normally distributed </a:t>
            </a:r>
          </a:p>
          <a:p>
            <a:pPr marL="514350" indent="-514350">
              <a:buFont typeface="+mj-lt"/>
              <a:buAutoNum type="alphaUcPeriod"/>
            </a:pPr>
            <a:r>
              <a:rPr lang="en-US" sz="2200"/>
              <a:t>Exponentially distributed </a:t>
            </a:r>
          </a:p>
        </p:txBody>
      </p:sp>
      <p:pic>
        <p:nvPicPr>
          <p:cNvPr id="7" name="Picture 6">
            <a:extLst>
              <a:ext uri="{FF2B5EF4-FFF2-40B4-BE49-F238E27FC236}">
                <a16:creationId xmlns:a16="http://schemas.microsoft.com/office/drawing/2014/main" id="{197CFEA5-D02A-AFB6-3B80-7D3FF468CD81}"/>
              </a:ext>
            </a:extLst>
          </p:cNvPr>
          <p:cNvPicPr>
            <a:picLocks noChangeAspect="1"/>
          </p:cNvPicPr>
          <p:nvPr/>
        </p:nvPicPr>
        <p:blipFill rotWithShape="1">
          <a:blip r:embed="rId2"/>
          <a:srcRect l="14387" r="29192"/>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4" name="Footer Placeholder 3">
            <a:extLst>
              <a:ext uri="{FF2B5EF4-FFF2-40B4-BE49-F238E27FC236}">
                <a16:creationId xmlns:a16="http://schemas.microsoft.com/office/drawing/2014/main" id="{823357BB-11E4-46C9-A9B9-8FFB696BEF13}"/>
              </a:ext>
            </a:extLst>
          </p:cNvPr>
          <p:cNvSpPr>
            <a:spLocks noGrp="1"/>
          </p:cNvSpPr>
          <p:nvPr>
            <p:ph type="ftr" sz="quarter" idx="11"/>
          </p:nvPr>
        </p:nvSpPr>
        <p:spPr>
          <a:xfrm>
            <a:off x="6248400" y="6356350"/>
            <a:ext cx="4114800" cy="365125"/>
          </a:xfrm>
        </p:spPr>
        <p:txBody>
          <a:bodyPr>
            <a:normAutofit/>
          </a:bodyPr>
          <a:lstStyle/>
          <a:p>
            <a:pPr algn="l">
              <a:spcAft>
                <a:spcPts val="600"/>
              </a:spcAft>
            </a:pPr>
            <a:r>
              <a:rPr lang="en-US">
                <a:solidFill>
                  <a:srgbClr val="FFFFFF"/>
                </a:solidFill>
              </a:rPr>
              <a:t>Mike Nguyen</a:t>
            </a:r>
          </a:p>
        </p:txBody>
      </p:sp>
      <p:sp>
        <p:nvSpPr>
          <p:cNvPr id="5" name="Slide Number Placeholder 4">
            <a:extLst>
              <a:ext uri="{FF2B5EF4-FFF2-40B4-BE49-F238E27FC236}">
                <a16:creationId xmlns:a16="http://schemas.microsoft.com/office/drawing/2014/main" id="{CA827B60-7672-4018-9102-67A3414A26D6}"/>
              </a:ext>
            </a:extLst>
          </p:cNvPr>
          <p:cNvSpPr>
            <a:spLocks noGrp="1"/>
          </p:cNvSpPr>
          <p:nvPr>
            <p:ph type="sldNum" sz="quarter" idx="12"/>
          </p:nvPr>
        </p:nvSpPr>
        <p:spPr>
          <a:xfrm>
            <a:off x="10439400" y="6356350"/>
            <a:ext cx="914400" cy="365125"/>
          </a:xfrm>
        </p:spPr>
        <p:txBody>
          <a:bodyPr>
            <a:normAutofit/>
          </a:bodyPr>
          <a:lstStyle/>
          <a:p>
            <a:pPr>
              <a:spcAft>
                <a:spcPts val="600"/>
              </a:spcAft>
            </a:pPr>
            <a:fld id="{A6AF1B4E-90EC-4A51-B6E5-B702C054ECB0}" type="slidenum">
              <a:rPr lang="en-US">
                <a:solidFill>
                  <a:srgbClr val="FFFFFF"/>
                </a:solidFill>
              </a:rPr>
              <a:pPr>
                <a:spcAft>
                  <a:spcPts val="600"/>
                </a:spcAft>
              </a:pPr>
              <a:t>5</a:t>
            </a:fld>
            <a:endParaRPr lang="en-US">
              <a:solidFill>
                <a:srgbClr val="FFFFFF"/>
              </a:solidFill>
            </a:endParaRPr>
          </a:p>
        </p:txBody>
      </p:sp>
    </p:spTree>
    <p:extLst>
      <p:ext uri="{BB962C8B-B14F-4D97-AF65-F5344CB8AC3E}">
        <p14:creationId xmlns:p14="http://schemas.microsoft.com/office/powerpoint/2010/main" val="4521708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61AC0E-7195-4ACF-AA0A-5E2923A987F7}"/>
              </a:ext>
            </a:extLst>
          </p:cNvPr>
          <p:cNvSpPr>
            <a:spLocks noGrp="1"/>
          </p:cNvSpPr>
          <p:nvPr>
            <p:ph type="ctrTitle"/>
          </p:nvPr>
        </p:nvSpPr>
        <p:spPr>
          <a:xfrm>
            <a:off x="4654295" y="4522156"/>
            <a:ext cx="5609222" cy="1363215"/>
          </a:xfrm>
        </p:spPr>
        <p:txBody>
          <a:bodyPr anchor="t">
            <a:normAutofit/>
          </a:bodyPr>
          <a:lstStyle/>
          <a:p>
            <a:pPr algn="l"/>
            <a:r>
              <a:rPr lang="en-US" sz="4400" dirty="0">
                <a:latin typeface="Franklin Gothic Book" panose="020B0503020102020204" pitchFamily="34" charset="0"/>
                <a:cs typeface="Segoe UI" panose="020B0502040204020203" pitchFamily="34" charset="0"/>
              </a:rPr>
              <a:t>Data Analysis Plan</a:t>
            </a:r>
          </a:p>
        </p:txBody>
      </p:sp>
      <p:sp>
        <p:nvSpPr>
          <p:cNvPr id="29" name="Freeform: Shape 28">
            <a:extLst>
              <a:ext uri="{FF2B5EF4-FFF2-40B4-BE49-F238E27FC236}">
                <a16:creationId xmlns:a16="http://schemas.microsoft.com/office/drawing/2014/main" id="{F6E384F5-137A-40B1-97F0-694CC6ECD5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122218"/>
            <a:ext cx="3730752" cy="4735782"/>
          </a:xfrm>
          <a:custGeom>
            <a:avLst/>
            <a:gdLst>
              <a:gd name="connsiteX0" fmla="*/ 640080 w 3730752"/>
              <a:gd name="connsiteY0" fmla="*/ 0 h 4735782"/>
              <a:gd name="connsiteX1" fmla="*/ 3730752 w 3730752"/>
              <a:gd name="connsiteY1" fmla="*/ 3090672 h 4735782"/>
              <a:gd name="connsiteX2" fmla="*/ 3357725 w 3730752"/>
              <a:gd name="connsiteY2" fmla="*/ 4563870 h 4735782"/>
              <a:gd name="connsiteX3" fmla="*/ 3253285 w 3730752"/>
              <a:gd name="connsiteY3" fmla="*/ 4735782 h 4735782"/>
              <a:gd name="connsiteX4" fmla="*/ 0 w 3730752"/>
              <a:gd name="connsiteY4" fmla="*/ 4735782 h 4735782"/>
              <a:gd name="connsiteX5" fmla="*/ 0 w 3730752"/>
              <a:gd name="connsiteY5" fmla="*/ 67215 h 4735782"/>
              <a:gd name="connsiteX6" fmla="*/ 17202 w 3730752"/>
              <a:gd name="connsiteY6" fmla="*/ 62792 h 4735782"/>
              <a:gd name="connsiteX7" fmla="*/ 640080 w 3730752"/>
              <a:gd name="connsiteY7" fmla="*/ 0 h 4735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30752" h="4735782">
                <a:moveTo>
                  <a:pt x="640080" y="0"/>
                </a:moveTo>
                <a:cubicBezTo>
                  <a:pt x="2347011" y="0"/>
                  <a:pt x="3730752" y="1383741"/>
                  <a:pt x="3730752" y="3090672"/>
                </a:cubicBezTo>
                <a:cubicBezTo>
                  <a:pt x="3730752" y="3624088"/>
                  <a:pt x="3595621" y="4125943"/>
                  <a:pt x="3357725" y="4563870"/>
                </a:cubicBezTo>
                <a:lnTo>
                  <a:pt x="3253285" y="4735782"/>
                </a:lnTo>
                <a:lnTo>
                  <a:pt x="0" y="4735782"/>
                </a:lnTo>
                <a:lnTo>
                  <a:pt x="0" y="67215"/>
                </a:lnTo>
                <a:lnTo>
                  <a:pt x="17202" y="62792"/>
                </a:lnTo>
                <a:cubicBezTo>
                  <a:pt x="218397" y="21621"/>
                  <a:pt x="426714" y="0"/>
                  <a:pt x="640080"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1" name="Freeform: Shape 30">
            <a:extLst>
              <a:ext uri="{FF2B5EF4-FFF2-40B4-BE49-F238E27FC236}">
                <a16:creationId xmlns:a16="http://schemas.microsoft.com/office/drawing/2014/main" id="{EBA87361-6D30-46E4-834B-719CF59055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88332"/>
            <a:ext cx="3564638" cy="4569668"/>
          </a:xfrm>
          <a:custGeom>
            <a:avLst/>
            <a:gdLst>
              <a:gd name="connsiteX0" fmla="*/ 640080 w 3564638"/>
              <a:gd name="connsiteY0" fmla="*/ 0 h 4569668"/>
              <a:gd name="connsiteX1" fmla="*/ 3564638 w 3564638"/>
              <a:gd name="connsiteY1" fmla="*/ 2924558 h 4569668"/>
              <a:gd name="connsiteX2" fmla="*/ 3065170 w 3564638"/>
              <a:gd name="connsiteY2" fmla="*/ 4559707 h 4569668"/>
              <a:gd name="connsiteX3" fmla="*/ 3057720 w 3564638"/>
              <a:gd name="connsiteY3" fmla="*/ 4569668 h 4569668"/>
              <a:gd name="connsiteX4" fmla="*/ 0 w 3564638"/>
              <a:gd name="connsiteY4" fmla="*/ 4569668 h 4569668"/>
              <a:gd name="connsiteX5" fmla="*/ 0 w 3564638"/>
              <a:gd name="connsiteY5" fmla="*/ 72448 h 4569668"/>
              <a:gd name="connsiteX6" fmla="*/ 50679 w 3564638"/>
              <a:gd name="connsiteY6" fmla="*/ 59417 h 4569668"/>
              <a:gd name="connsiteX7" fmla="*/ 640080 w 3564638"/>
              <a:gd name="connsiteY7" fmla="*/ 0 h 4569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64638" h="4569668">
                <a:moveTo>
                  <a:pt x="640080" y="0"/>
                </a:moveTo>
                <a:cubicBezTo>
                  <a:pt x="2255269" y="0"/>
                  <a:pt x="3564638" y="1309369"/>
                  <a:pt x="3564638" y="2924558"/>
                </a:cubicBezTo>
                <a:cubicBezTo>
                  <a:pt x="3564638" y="3530254"/>
                  <a:pt x="3380508" y="4092944"/>
                  <a:pt x="3065170" y="4559707"/>
                </a:cubicBezTo>
                <a:lnTo>
                  <a:pt x="3057720" y="4569668"/>
                </a:lnTo>
                <a:lnTo>
                  <a:pt x="0" y="4569668"/>
                </a:lnTo>
                <a:lnTo>
                  <a:pt x="0" y="72448"/>
                </a:lnTo>
                <a:lnTo>
                  <a:pt x="50679" y="59417"/>
                </a:lnTo>
                <a:cubicBezTo>
                  <a:pt x="241061" y="20459"/>
                  <a:pt x="438181" y="0"/>
                  <a:pt x="640080"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3" name="Freeform: Shape 32">
            <a:extLst>
              <a:ext uri="{FF2B5EF4-FFF2-40B4-BE49-F238E27FC236}">
                <a16:creationId xmlns:a16="http://schemas.microsoft.com/office/drawing/2014/main" id="{9DBC4630-03DA-474F-BBCB-BA3AE6B317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1982" y="-4332"/>
            <a:ext cx="4242816" cy="2454158"/>
          </a:xfrm>
          <a:custGeom>
            <a:avLst/>
            <a:gdLst>
              <a:gd name="connsiteX0" fmla="*/ 28633 w 4242816"/>
              <a:gd name="connsiteY0" fmla="*/ 0 h 2454158"/>
              <a:gd name="connsiteX1" fmla="*/ 4214183 w 4242816"/>
              <a:gd name="connsiteY1" fmla="*/ 0 h 2454158"/>
              <a:gd name="connsiteX2" fmla="*/ 4231864 w 4242816"/>
              <a:gd name="connsiteY2" fmla="*/ 115848 h 2454158"/>
              <a:gd name="connsiteX3" fmla="*/ 4242816 w 4242816"/>
              <a:gd name="connsiteY3" fmla="*/ 332750 h 2454158"/>
              <a:gd name="connsiteX4" fmla="*/ 2121408 w 4242816"/>
              <a:gd name="connsiteY4" fmla="*/ 2454158 h 2454158"/>
              <a:gd name="connsiteX5" fmla="*/ 0 w 4242816"/>
              <a:gd name="connsiteY5" fmla="*/ 332750 h 2454158"/>
              <a:gd name="connsiteX6" fmla="*/ 10953 w 4242816"/>
              <a:gd name="connsiteY6" fmla="*/ 115848 h 2454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42816" h="2454158">
                <a:moveTo>
                  <a:pt x="28633" y="0"/>
                </a:moveTo>
                <a:lnTo>
                  <a:pt x="4214183" y="0"/>
                </a:lnTo>
                <a:lnTo>
                  <a:pt x="4231864" y="115848"/>
                </a:lnTo>
                <a:cubicBezTo>
                  <a:pt x="4239106" y="187164"/>
                  <a:pt x="4242816" y="259524"/>
                  <a:pt x="4242816" y="332750"/>
                </a:cubicBezTo>
                <a:cubicBezTo>
                  <a:pt x="4242816" y="1504371"/>
                  <a:pt x="3293029" y="2454158"/>
                  <a:pt x="2121408" y="2454158"/>
                </a:cubicBezTo>
                <a:cubicBezTo>
                  <a:pt x="949787" y="2454158"/>
                  <a:pt x="0" y="1504371"/>
                  <a:pt x="0" y="332750"/>
                </a:cubicBezTo>
                <a:cubicBezTo>
                  <a:pt x="0" y="259524"/>
                  <a:pt x="3710" y="187164"/>
                  <a:pt x="10953" y="115848"/>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5" name="Freeform: Shape 34">
            <a:extLst>
              <a:ext uri="{FF2B5EF4-FFF2-40B4-BE49-F238E27FC236}">
                <a16:creationId xmlns:a16="http://schemas.microsoft.com/office/drawing/2014/main" id="{D89DB1C0-FEEC-4CB6-88B2-F9C5562E09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6574" y="0"/>
            <a:ext cx="3913632" cy="2285234"/>
          </a:xfrm>
          <a:custGeom>
            <a:avLst/>
            <a:gdLst>
              <a:gd name="connsiteX0" fmla="*/ 29691 w 3913632"/>
              <a:gd name="connsiteY0" fmla="*/ 0 h 2285234"/>
              <a:gd name="connsiteX1" fmla="*/ 3883942 w 3913632"/>
              <a:gd name="connsiteY1" fmla="*/ 0 h 2285234"/>
              <a:gd name="connsiteX2" fmla="*/ 3903529 w 3913632"/>
              <a:gd name="connsiteY2" fmla="*/ 128345 h 2285234"/>
              <a:gd name="connsiteX3" fmla="*/ 3913632 w 3913632"/>
              <a:gd name="connsiteY3" fmla="*/ 328418 h 2285234"/>
              <a:gd name="connsiteX4" fmla="*/ 1956816 w 3913632"/>
              <a:gd name="connsiteY4" fmla="*/ 2285234 h 2285234"/>
              <a:gd name="connsiteX5" fmla="*/ 0 w 3913632"/>
              <a:gd name="connsiteY5" fmla="*/ 328418 h 2285234"/>
              <a:gd name="connsiteX6" fmla="*/ 10103 w 3913632"/>
              <a:gd name="connsiteY6" fmla="*/ 128345 h 2285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13632" h="2285234">
                <a:moveTo>
                  <a:pt x="29691" y="0"/>
                </a:moveTo>
                <a:lnTo>
                  <a:pt x="3883942" y="0"/>
                </a:lnTo>
                <a:lnTo>
                  <a:pt x="3903529" y="128345"/>
                </a:lnTo>
                <a:cubicBezTo>
                  <a:pt x="3910210" y="194127"/>
                  <a:pt x="3913632" y="260873"/>
                  <a:pt x="3913632" y="328418"/>
                </a:cubicBezTo>
                <a:cubicBezTo>
                  <a:pt x="3913632" y="1409138"/>
                  <a:pt x="3037536" y="2285234"/>
                  <a:pt x="1956816" y="2285234"/>
                </a:cubicBezTo>
                <a:cubicBezTo>
                  <a:pt x="876096" y="2285234"/>
                  <a:pt x="0" y="1409138"/>
                  <a:pt x="0" y="328418"/>
                </a:cubicBezTo>
                <a:cubicBezTo>
                  <a:pt x="0" y="260873"/>
                  <a:pt x="3422" y="194127"/>
                  <a:pt x="10103" y="128345"/>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9" name="Graphic 8" descr="Open Book">
            <a:extLst>
              <a:ext uri="{FF2B5EF4-FFF2-40B4-BE49-F238E27FC236}">
                <a16:creationId xmlns:a16="http://schemas.microsoft.com/office/drawing/2014/main" id="{93E427C7-0218-4592-82DA-2431E4BF875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85250" y="164573"/>
            <a:ext cx="1636279" cy="1636279"/>
          </a:xfrm>
          <a:prstGeom prst="rect">
            <a:avLst/>
          </a:prstGeom>
        </p:spPr>
      </p:pic>
      <p:sp>
        <p:nvSpPr>
          <p:cNvPr id="37" name="Oval 36">
            <a:extLst>
              <a:ext uri="{FF2B5EF4-FFF2-40B4-BE49-F238E27FC236}">
                <a16:creationId xmlns:a16="http://schemas.microsoft.com/office/drawing/2014/main" id="{78418A25-6EAC-4140-BFE6-284E1925B5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03117" y="615908"/>
            <a:ext cx="3182112" cy="3182112"/>
          </a:xfrm>
          <a:prstGeom prst="ellipse">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9" name="Oval 38">
            <a:extLst>
              <a:ext uri="{FF2B5EF4-FFF2-40B4-BE49-F238E27FC236}">
                <a16:creationId xmlns:a16="http://schemas.microsoft.com/office/drawing/2014/main" id="{08163D1C-ED91-4D5F-A33B-CF1256B270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67709" y="780500"/>
            <a:ext cx="2852928" cy="285292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5" name="Graphic 4" descr="Chat">
            <a:extLst>
              <a:ext uri="{FF2B5EF4-FFF2-40B4-BE49-F238E27FC236}">
                <a16:creationId xmlns:a16="http://schemas.microsoft.com/office/drawing/2014/main" id="{EB71843F-0A0B-4317-B205-4B0A0B97C0F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980302" y="1293093"/>
            <a:ext cx="1827742" cy="1827742"/>
          </a:xfrm>
          <a:prstGeom prst="rect">
            <a:avLst/>
          </a:prstGeom>
        </p:spPr>
      </p:pic>
      <p:pic>
        <p:nvPicPr>
          <p:cNvPr id="7" name="Graphic 6" descr="Blackboard">
            <a:extLst>
              <a:ext uri="{FF2B5EF4-FFF2-40B4-BE49-F238E27FC236}">
                <a16:creationId xmlns:a16="http://schemas.microsoft.com/office/drawing/2014/main" id="{2696A1A4-8E43-47F6-A6DC-A9ADAB053D8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30924" y="3621724"/>
            <a:ext cx="2594886" cy="2594886"/>
          </a:xfrm>
          <a:prstGeom prst="rect">
            <a:avLst/>
          </a:prstGeom>
        </p:spPr>
      </p:pic>
      <p:sp>
        <p:nvSpPr>
          <p:cNvPr id="41" name="Freeform: Shape 40">
            <a:extLst>
              <a:ext uri="{FF2B5EF4-FFF2-40B4-BE49-F238E27FC236}">
                <a16:creationId xmlns:a16="http://schemas.microsoft.com/office/drawing/2014/main" id="{31103AB2-C090-458F-B752-294F23AFA8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52568" y="-4331"/>
            <a:ext cx="3439432" cy="3785157"/>
          </a:xfrm>
          <a:custGeom>
            <a:avLst/>
            <a:gdLst>
              <a:gd name="connsiteX0" fmla="*/ 198262 w 3439432"/>
              <a:gd name="connsiteY0" fmla="*/ 0 h 3785157"/>
              <a:gd name="connsiteX1" fmla="*/ 3439432 w 3439432"/>
              <a:gd name="connsiteY1" fmla="*/ 0 h 3785157"/>
              <a:gd name="connsiteX2" fmla="*/ 3439432 w 3439432"/>
              <a:gd name="connsiteY2" fmla="*/ 3697836 h 3785157"/>
              <a:gd name="connsiteX3" fmla="*/ 3318024 w 3439432"/>
              <a:gd name="connsiteY3" fmla="*/ 3729054 h 3785157"/>
              <a:gd name="connsiteX4" fmla="*/ 2761488 w 3439432"/>
              <a:gd name="connsiteY4" fmla="*/ 3785157 h 3785157"/>
              <a:gd name="connsiteX5" fmla="*/ 0 w 3439432"/>
              <a:gd name="connsiteY5" fmla="*/ 1023669 h 3785157"/>
              <a:gd name="connsiteX6" fmla="*/ 124151 w 3439432"/>
              <a:gd name="connsiteY6" fmla="*/ 202487 h 3785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39432" h="3785157">
                <a:moveTo>
                  <a:pt x="198262" y="0"/>
                </a:moveTo>
                <a:lnTo>
                  <a:pt x="3439432" y="0"/>
                </a:lnTo>
                <a:lnTo>
                  <a:pt x="3439432" y="3697836"/>
                </a:lnTo>
                <a:lnTo>
                  <a:pt x="3318024" y="3729054"/>
                </a:lnTo>
                <a:cubicBezTo>
                  <a:pt x="3138258" y="3765839"/>
                  <a:pt x="2952129" y="3785157"/>
                  <a:pt x="2761488" y="3785157"/>
                </a:cubicBezTo>
                <a:cubicBezTo>
                  <a:pt x="1236360" y="3785157"/>
                  <a:pt x="0" y="2548797"/>
                  <a:pt x="0" y="1023669"/>
                </a:cubicBezTo>
                <a:cubicBezTo>
                  <a:pt x="0" y="737708"/>
                  <a:pt x="43466" y="461898"/>
                  <a:pt x="124151" y="202487"/>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3" name="Freeform: Shape 42">
            <a:extLst>
              <a:ext uri="{FF2B5EF4-FFF2-40B4-BE49-F238E27FC236}">
                <a16:creationId xmlns:a16="http://schemas.microsoft.com/office/drawing/2014/main" id="{83D471F3-782A-4BA1-9CAB-FF5CDF0A75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8761" y="-4332"/>
            <a:ext cx="3273238" cy="3618965"/>
          </a:xfrm>
          <a:custGeom>
            <a:avLst/>
            <a:gdLst>
              <a:gd name="connsiteX0" fmla="*/ 210437 w 3273238"/>
              <a:gd name="connsiteY0" fmla="*/ 0 h 3618965"/>
              <a:gd name="connsiteX1" fmla="*/ 3273238 w 3273238"/>
              <a:gd name="connsiteY1" fmla="*/ 0 h 3618965"/>
              <a:gd name="connsiteX2" fmla="*/ 3273238 w 3273238"/>
              <a:gd name="connsiteY2" fmla="*/ 3526409 h 3618965"/>
              <a:gd name="connsiteX3" fmla="*/ 3118338 w 3273238"/>
              <a:gd name="connsiteY3" fmla="*/ 3566238 h 3618965"/>
              <a:gd name="connsiteX4" fmla="*/ 2595295 w 3273238"/>
              <a:gd name="connsiteY4" fmla="*/ 3618965 h 3618965"/>
              <a:gd name="connsiteX5" fmla="*/ 0 w 3273238"/>
              <a:gd name="connsiteY5" fmla="*/ 1023670 h 3618965"/>
              <a:gd name="connsiteX6" fmla="*/ 203951 w 3273238"/>
              <a:gd name="connsiteY6" fmla="*/ 13464 h 3618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73238" h="3618965">
                <a:moveTo>
                  <a:pt x="210437" y="0"/>
                </a:moveTo>
                <a:lnTo>
                  <a:pt x="3273238" y="0"/>
                </a:lnTo>
                <a:lnTo>
                  <a:pt x="3273238" y="3526409"/>
                </a:lnTo>
                <a:lnTo>
                  <a:pt x="3118338" y="3566238"/>
                </a:lnTo>
                <a:cubicBezTo>
                  <a:pt x="2949390" y="3600810"/>
                  <a:pt x="2774463" y="3618965"/>
                  <a:pt x="2595295" y="3618965"/>
                </a:cubicBezTo>
                <a:cubicBezTo>
                  <a:pt x="1161953" y="3618965"/>
                  <a:pt x="0" y="2457012"/>
                  <a:pt x="0" y="1023670"/>
                </a:cubicBezTo>
                <a:cubicBezTo>
                  <a:pt x="0" y="665335"/>
                  <a:pt x="72622" y="323961"/>
                  <a:pt x="203951" y="13464"/>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11" name="Graphic 10" descr="Books on Shelf">
            <a:extLst>
              <a:ext uri="{FF2B5EF4-FFF2-40B4-BE49-F238E27FC236}">
                <a16:creationId xmlns:a16="http://schemas.microsoft.com/office/drawing/2014/main" id="{18A239E6-97C0-4A74-8E7A-C9FD39A8C92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725024" y="327889"/>
            <a:ext cx="2260711" cy="2260711"/>
          </a:xfrm>
          <a:prstGeom prst="rect">
            <a:avLst/>
          </a:prstGeom>
        </p:spPr>
      </p:pic>
      <p:sp>
        <p:nvSpPr>
          <p:cNvPr id="4" name="Footer Placeholder 3">
            <a:extLst>
              <a:ext uri="{FF2B5EF4-FFF2-40B4-BE49-F238E27FC236}">
                <a16:creationId xmlns:a16="http://schemas.microsoft.com/office/drawing/2014/main" id="{29BCDEA6-A20B-405E-B53C-59B16B43510C}"/>
              </a:ext>
            </a:extLst>
          </p:cNvPr>
          <p:cNvSpPr>
            <a:spLocks noGrp="1"/>
          </p:cNvSpPr>
          <p:nvPr>
            <p:ph type="ftr" sz="quarter" idx="11"/>
          </p:nvPr>
        </p:nvSpPr>
        <p:spPr/>
        <p:txBody>
          <a:bodyPr/>
          <a:lstStyle/>
          <a:p>
            <a:r>
              <a:rPr lang="en-US"/>
              <a:t>Mike Nguyen</a:t>
            </a:r>
            <a:endParaRPr lang="en-US" dirty="0"/>
          </a:p>
        </p:txBody>
      </p:sp>
      <p:sp>
        <p:nvSpPr>
          <p:cNvPr id="6" name="Slide Number Placeholder 5">
            <a:extLst>
              <a:ext uri="{FF2B5EF4-FFF2-40B4-BE49-F238E27FC236}">
                <a16:creationId xmlns:a16="http://schemas.microsoft.com/office/drawing/2014/main" id="{E60E0D4D-5B98-4916-B9F6-C01D30044534}"/>
              </a:ext>
            </a:extLst>
          </p:cNvPr>
          <p:cNvSpPr>
            <a:spLocks noGrp="1"/>
          </p:cNvSpPr>
          <p:nvPr>
            <p:ph type="sldNum" sz="quarter" idx="12"/>
          </p:nvPr>
        </p:nvSpPr>
        <p:spPr/>
        <p:txBody>
          <a:bodyPr/>
          <a:lstStyle/>
          <a:p>
            <a:fld id="{A6AF1B4E-90EC-4A51-B6E5-B702C054ECB0}" type="slidenum">
              <a:rPr lang="en-US" smtClean="0"/>
              <a:t>6</a:t>
            </a:fld>
            <a:endParaRPr lang="en-US" dirty="0"/>
          </a:p>
        </p:txBody>
      </p:sp>
    </p:spTree>
    <p:extLst>
      <p:ext uri="{BB962C8B-B14F-4D97-AF65-F5344CB8AC3E}">
        <p14:creationId xmlns:p14="http://schemas.microsoft.com/office/powerpoint/2010/main" val="322398974"/>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5DB3719-6FDC-4E5D-891D-FF40B7300F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4AF428E-A334-4F2E-83AA-44C7747B8A9D}"/>
              </a:ext>
            </a:extLst>
          </p:cNvPr>
          <p:cNvSpPr>
            <a:spLocks noGrp="1"/>
          </p:cNvSpPr>
          <p:nvPr>
            <p:ph type="title"/>
          </p:nvPr>
        </p:nvSpPr>
        <p:spPr>
          <a:xfrm>
            <a:off x="838200" y="365125"/>
            <a:ext cx="10515600" cy="1325563"/>
          </a:xfrm>
        </p:spPr>
        <p:txBody>
          <a:bodyPr>
            <a:normAutofit/>
          </a:bodyPr>
          <a:lstStyle/>
          <a:p>
            <a:r>
              <a:rPr lang="en-US" sz="4600"/>
              <a:t>Level of Measurement for analysis variable</a:t>
            </a:r>
          </a:p>
        </p:txBody>
      </p:sp>
      <p:sp>
        <p:nvSpPr>
          <p:cNvPr id="11" name="sketch line">
            <a:extLst>
              <a:ext uri="{FF2B5EF4-FFF2-40B4-BE49-F238E27FC236}">
                <a16:creationId xmlns:a16="http://schemas.microsoft.com/office/drawing/2014/main" id="{E0CBAC23-2E3F-4A90-BA59-F8299F6A5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1865313"/>
            <a:ext cx="10424160" cy="18288"/>
          </a:xfrm>
          <a:custGeom>
            <a:avLst/>
            <a:gdLst>
              <a:gd name="connsiteX0" fmla="*/ 0 w 10424160"/>
              <a:gd name="connsiteY0" fmla="*/ 0 h 18288"/>
              <a:gd name="connsiteX1" fmla="*/ 903427 w 10424160"/>
              <a:gd name="connsiteY1" fmla="*/ 0 h 18288"/>
              <a:gd name="connsiteX2" fmla="*/ 1389888 w 10424160"/>
              <a:gd name="connsiteY2" fmla="*/ 0 h 18288"/>
              <a:gd name="connsiteX3" fmla="*/ 2189074 w 10424160"/>
              <a:gd name="connsiteY3" fmla="*/ 0 h 18288"/>
              <a:gd name="connsiteX4" fmla="*/ 2675534 w 10424160"/>
              <a:gd name="connsiteY4" fmla="*/ 0 h 18288"/>
              <a:gd name="connsiteX5" fmla="*/ 3370478 w 10424160"/>
              <a:gd name="connsiteY5" fmla="*/ 0 h 18288"/>
              <a:gd name="connsiteX6" fmla="*/ 4169664 w 10424160"/>
              <a:gd name="connsiteY6" fmla="*/ 0 h 18288"/>
              <a:gd name="connsiteX7" fmla="*/ 4551883 w 10424160"/>
              <a:gd name="connsiteY7" fmla="*/ 0 h 18288"/>
              <a:gd name="connsiteX8" fmla="*/ 4934102 w 10424160"/>
              <a:gd name="connsiteY8" fmla="*/ 0 h 18288"/>
              <a:gd name="connsiteX9" fmla="*/ 5837530 w 10424160"/>
              <a:gd name="connsiteY9" fmla="*/ 0 h 18288"/>
              <a:gd name="connsiteX10" fmla="*/ 6532474 w 10424160"/>
              <a:gd name="connsiteY10" fmla="*/ 0 h 18288"/>
              <a:gd name="connsiteX11" fmla="*/ 6914693 w 10424160"/>
              <a:gd name="connsiteY11" fmla="*/ 0 h 18288"/>
              <a:gd name="connsiteX12" fmla="*/ 7609637 w 10424160"/>
              <a:gd name="connsiteY12" fmla="*/ 0 h 18288"/>
              <a:gd name="connsiteX13" fmla="*/ 8513064 w 10424160"/>
              <a:gd name="connsiteY13" fmla="*/ 0 h 18288"/>
              <a:gd name="connsiteX14" fmla="*/ 9103766 w 10424160"/>
              <a:gd name="connsiteY14" fmla="*/ 0 h 18288"/>
              <a:gd name="connsiteX15" fmla="*/ 9694469 w 10424160"/>
              <a:gd name="connsiteY15" fmla="*/ 0 h 18288"/>
              <a:gd name="connsiteX16" fmla="*/ 10424160 w 10424160"/>
              <a:gd name="connsiteY16" fmla="*/ 0 h 18288"/>
              <a:gd name="connsiteX17" fmla="*/ 10424160 w 10424160"/>
              <a:gd name="connsiteY17" fmla="*/ 18288 h 18288"/>
              <a:gd name="connsiteX18" fmla="*/ 9729216 w 10424160"/>
              <a:gd name="connsiteY18" fmla="*/ 18288 h 18288"/>
              <a:gd name="connsiteX19" fmla="*/ 8930030 w 10424160"/>
              <a:gd name="connsiteY19" fmla="*/ 18288 h 18288"/>
              <a:gd name="connsiteX20" fmla="*/ 8130845 w 10424160"/>
              <a:gd name="connsiteY20" fmla="*/ 18288 h 18288"/>
              <a:gd name="connsiteX21" fmla="*/ 7644384 w 10424160"/>
              <a:gd name="connsiteY21" fmla="*/ 18288 h 18288"/>
              <a:gd name="connsiteX22" fmla="*/ 6740957 w 10424160"/>
              <a:gd name="connsiteY22" fmla="*/ 18288 h 18288"/>
              <a:gd name="connsiteX23" fmla="*/ 6046013 w 10424160"/>
              <a:gd name="connsiteY23" fmla="*/ 18288 h 18288"/>
              <a:gd name="connsiteX24" fmla="*/ 5663794 w 10424160"/>
              <a:gd name="connsiteY24" fmla="*/ 18288 h 18288"/>
              <a:gd name="connsiteX25" fmla="*/ 4968850 w 10424160"/>
              <a:gd name="connsiteY25" fmla="*/ 18288 h 18288"/>
              <a:gd name="connsiteX26" fmla="*/ 4378147 w 10424160"/>
              <a:gd name="connsiteY26" fmla="*/ 18288 h 18288"/>
              <a:gd name="connsiteX27" fmla="*/ 3787445 w 10424160"/>
              <a:gd name="connsiteY27" fmla="*/ 18288 h 18288"/>
              <a:gd name="connsiteX28" fmla="*/ 3196742 w 10424160"/>
              <a:gd name="connsiteY28" fmla="*/ 18288 h 18288"/>
              <a:gd name="connsiteX29" fmla="*/ 2606040 w 10424160"/>
              <a:gd name="connsiteY29" fmla="*/ 18288 h 18288"/>
              <a:gd name="connsiteX30" fmla="*/ 1806854 w 10424160"/>
              <a:gd name="connsiteY30" fmla="*/ 18288 h 18288"/>
              <a:gd name="connsiteX31" fmla="*/ 1111910 w 10424160"/>
              <a:gd name="connsiteY31" fmla="*/ 18288 h 18288"/>
              <a:gd name="connsiteX32" fmla="*/ 729691 w 10424160"/>
              <a:gd name="connsiteY32" fmla="*/ 18288 h 18288"/>
              <a:gd name="connsiteX33" fmla="*/ 0 w 10424160"/>
              <a:gd name="connsiteY33" fmla="*/ 18288 h 18288"/>
              <a:gd name="connsiteX34" fmla="*/ 0 w 10424160"/>
              <a:gd name="connsiteY3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4160" h="18288" fill="none" extrusionOk="0">
                <a:moveTo>
                  <a:pt x="0" y="0"/>
                </a:moveTo>
                <a:cubicBezTo>
                  <a:pt x="251416" y="-3874"/>
                  <a:pt x="479411" y="-20508"/>
                  <a:pt x="903427" y="0"/>
                </a:cubicBezTo>
                <a:cubicBezTo>
                  <a:pt x="1327443" y="20508"/>
                  <a:pt x="1177990" y="-7387"/>
                  <a:pt x="1389888" y="0"/>
                </a:cubicBezTo>
                <a:cubicBezTo>
                  <a:pt x="1601786" y="7387"/>
                  <a:pt x="1928602" y="-6697"/>
                  <a:pt x="2189074" y="0"/>
                </a:cubicBezTo>
                <a:cubicBezTo>
                  <a:pt x="2449546" y="6697"/>
                  <a:pt x="2440085" y="-21144"/>
                  <a:pt x="2675534" y="0"/>
                </a:cubicBezTo>
                <a:cubicBezTo>
                  <a:pt x="2910983" y="21144"/>
                  <a:pt x="3026158" y="-11124"/>
                  <a:pt x="3370478" y="0"/>
                </a:cubicBezTo>
                <a:cubicBezTo>
                  <a:pt x="3714798" y="11124"/>
                  <a:pt x="3864539" y="-10660"/>
                  <a:pt x="4169664" y="0"/>
                </a:cubicBezTo>
                <a:cubicBezTo>
                  <a:pt x="4474789" y="10660"/>
                  <a:pt x="4471218" y="16488"/>
                  <a:pt x="4551883" y="0"/>
                </a:cubicBezTo>
                <a:cubicBezTo>
                  <a:pt x="4632548" y="-16488"/>
                  <a:pt x="4786830" y="7986"/>
                  <a:pt x="4934102" y="0"/>
                </a:cubicBezTo>
                <a:cubicBezTo>
                  <a:pt x="5081374" y="-7986"/>
                  <a:pt x="5575881" y="-33003"/>
                  <a:pt x="5837530" y="0"/>
                </a:cubicBezTo>
                <a:cubicBezTo>
                  <a:pt x="6099179" y="33003"/>
                  <a:pt x="6305895" y="14170"/>
                  <a:pt x="6532474" y="0"/>
                </a:cubicBezTo>
                <a:cubicBezTo>
                  <a:pt x="6759053" y="-14170"/>
                  <a:pt x="6726707" y="16121"/>
                  <a:pt x="6914693" y="0"/>
                </a:cubicBezTo>
                <a:cubicBezTo>
                  <a:pt x="7102679" y="-16121"/>
                  <a:pt x="7397857" y="32594"/>
                  <a:pt x="7609637" y="0"/>
                </a:cubicBezTo>
                <a:cubicBezTo>
                  <a:pt x="7821417" y="-32594"/>
                  <a:pt x="8141235" y="-3745"/>
                  <a:pt x="8513064" y="0"/>
                </a:cubicBezTo>
                <a:cubicBezTo>
                  <a:pt x="8884893" y="3745"/>
                  <a:pt x="8877548" y="3359"/>
                  <a:pt x="9103766" y="0"/>
                </a:cubicBezTo>
                <a:cubicBezTo>
                  <a:pt x="9329984" y="-3359"/>
                  <a:pt x="9545570" y="-17843"/>
                  <a:pt x="9694469" y="0"/>
                </a:cubicBezTo>
                <a:cubicBezTo>
                  <a:pt x="9843368" y="17843"/>
                  <a:pt x="10162477" y="-1217"/>
                  <a:pt x="10424160" y="0"/>
                </a:cubicBezTo>
                <a:cubicBezTo>
                  <a:pt x="10424498" y="7640"/>
                  <a:pt x="10423710" y="11289"/>
                  <a:pt x="10424160" y="18288"/>
                </a:cubicBezTo>
                <a:cubicBezTo>
                  <a:pt x="10184680" y="20716"/>
                  <a:pt x="10034768" y="-9357"/>
                  <a:pt x="9729216" y="18288"/>
                </a:cubicBezTo>
                <a:cubicBezTo>
                  <a:pt x="9423664" y="45933"/>
                  <a:pt x="9309220" y="36372"/>
                  <a:pt x="8930030" y="18288"/>
                </a:cubicBezTo>
                <a:cubicBezTo>
                  <a:pt x="8550840" y="204"/>
                  <a:pt x="8513376" y="34707"/>
                  <a:pt x="8130845" y="18288"/>
                </a:cubicBezTo>
                <a:cubicBezTo>
                  <a:pt x="7748315" y="1869"/>
                  <a:pt x="7864674" y="19659"/>
                  <a:pt x="7644384" y="18288"/>
                </a:cubicBezTo>
                <a:cubicBezTo>
                  <a:pt x="7424094" y="16917"/>
                  <a:pt x="6947001" y="55680"/>
                  <a:pt x="6740957" y="18288"/>
                </a:cubicBezTo>
                <a:cubicBezTo>
                  <a:pt x="6534913" y="-19104"/>
                  <a:pt x="6313809" y="33391"/>
                  <a:pt x="6046013" y="18288"/>
                </a:cubicBezTo>
                <a:cubicBezTo>
                  <a:pt x="5778217" y="3185"/>
                  <a:pt x="5786775" y="1439"/>
                  <a:pt x="5663794" y="18288"/>
                </a:cubicBezTo>
                <a:cubicBezTo>
                  <a:pt x="5540813" y="35137"/>
                  <a:pt x="5204724" y="25434"/>
                  <a:pt x="4968850" y="18288"/>
                </a:cubicBezTo>
                <a:cubicBezTo>
                  <a:pt x="4732976" y="11142"/>
                  <a:pt x="4559928" y="34568"/>
                  <a:pt x="4378147" y="18288"/>
                </a:cubicBezTo>
                <a:cubicBezTo>
                  <a:pt x="4196366" y="2008"/>
                  <a:pt x="3992200" y="35409"/>
                  <a:pt x="3787445" y="18288"/>
                </a:cubicBezTo>
                <a:cubicBezTo>
                  <a:pt x="3582690" y="1167"/>
                  <a:pt x="3488876" y="-7583"/>
                  <a:pt x="3196742" y="18288"/>
                </a:cubicBezTo>
                <a:cubicBezTo>
                  <a:pt x="2904608" y="44159"/>
                  <a:pt x="2729828" y="45906"/>
                  <a:pt x="2606040" y="18288"/>
                </a:cubicBezTo>
                <a:cubicBezTo>
                  <a:pt x="2482252" y="-9330"/>
                  <a:pt x="2000672" y="-5498"/>
                  <a:pt x="1806854" y="18288"/>
                </a:cubicBezTo>
                <a:cubicBezTo>
                  <a:pt x="1613036" y="42074"/>
                  <a:pt x="1310933" y="-4240"/>
                  <a:pt x="1111910" y="18288"/>
                </a:cubicBezTo>
                <a:cubicBezTo>
                  <a:pt x="912887" y="40816"/>
                  <a:pt x="891560" y="1701"/>
                  <a:pt x="729691" y="18288"/>
                </a:cubicBezTo>
                <a:cubicBezTo>
                  <a:pt x="567822" y="34875"/>
                  <a:pt x="203025" y="34462"/>
                  <a:pt x="0" y="18288"/>
                </a:cubicBezTo>
                <a:cubicBezTo>
                  <a:pt x="-82" y="11708"/>
                  <a:pt x="-178" y="8956"/>
                  <a:pt x="0" y="0"/>
                </a:cubicBezTo>
                <a:close/>
              </a:path>
              <a:path w="10424160" h="18288" stroke="0" extrusionOk="0">
                <a:moveTo>
                  <a:pt x="0" y="0"/>
                </a:moveTo>
                <a:cubicBezTo>
                  <a:pt x="119910" y="17195"/>
                  <a:pt x="345032" y="1652"/>
                  <a:pt x="590702" y="0"/>
                </a:cubicBezTo>
                <a:cubicBezTo>
                  <a:pt x="836372" y="-1652"/>
                  <a:pt x="830717" y="-10944"/>
                  <a:pt x="972922" y="0"/>
                </a:cubicBezTo>
                <a:cubicBezTo>
                  <a:pt x="1115127" y="10944"/>
                  <a:pt x="1638708" y="17269"/>
                  <a:pt x="1876349" y="0"/>
                </a:cubicBezTo>
                <a:cubicBezTo>
                  <a:pt x="2113990" y="-17269"/>
                  <a:pt x="2263529" y="27642"/>
                  <a:pt x="2467051" y="0"/>
                </a:cubicBezTo>
                <a:cubicBezTo>
                  <a:pt x="2670573" y="-27642"/>
                  <a:pt x="2867743" y="-1552"/>
                  <a:pt x="3057754" y="0"/>
                </a:cubicBezTo>
                <a:cubicBezTo>
                  <a:pt x="3247765" y="1552"/>
                  <a:pt x="3729099" y="45169"/>
                  <a:pt x="3961181" y="0"/>
                </a:cubicBezTo>
                <a:cubicBezTo>
                  <a:pt x="4193263" y="-45169"/>
                  <a:pt x="4313735" y="4067"/>
                  <a:pt x="4447642" y="0"/>
                </a:cubicBezTo>
                <a:cubicBezTo>
                  <a:pt x="4581549" y="-4067"/>
                  <a:pt x="5123626" y="11867"/>
                  <a:pt x="5351069" y="0"/>
                </a:cubicBezTo>
                <a:cubicBezTo>
                  <a:pt x="5578512" y="-11867"/>
                  <a:pt x="6044105" y="-19983"/>
                  <a:pt x="6254496" y="0"/>
                </a:cubicBezTo>
                <a:cubicBezTo>
                  <a:pt x="6464887" y="19983"/>
                  <a:pt x="6664731" y="4232"/>
                  <a:pt x="6949440" y="0"/>
                </a:cubicBezTo>
                <a:cubicBezTo>
                  <a:pt x="7234149" y="-4232"/>
                  <a:pt x="7497205" y="28731"/>
                  <a:pt x="7852867" y="0"/>
                </a:cubicBezTo>
                <a:cubicBezTo>
                  <a:pt x="8208529" y="-28731"/>
                  <a:pt x="8287556" y="2616"/>
                  <a:pt x="8443570" y="0"/>
                </a:cubicBezTo>
                <a:cubicBezTo>
                  <a:pt x="8599584" y="-2616"/>
                  <a:pt x="8871283" y="-14113"/>
                  <a:pt x="9034272" y="0"/>
                </a:cubicBezTo>
                <a:cubicBezTo>
                  <a:pt x="9197261" y="14113"/>
                  <a:pt x="9604978" y="-35623"/>
                  <a:pt x="9833458" y="0"/>
                </a:cubicBezTo>
                <a:cubicBezTo>
                  <a:pt x="10061938" y="35623"/>
                  <a:pt x="10231944" y="-8194"/>
                  <a:pt x="10424160" y="0"/>
                </a:cubicBezTo>
                <a:cubicBezTo>
                  <a:pt x="10424285" y="4395"/>
                  <a:pt x="10424085" y="9776"/>
                  <a:pt x="10424160" y="18288"/>
                </a:cubicBezTo>
                <a:cubicBezTo>
                  <a:pt x="10058736" y="-5772"/>
                  <a:pt x="9942989" y="-18764"/>
                  <a:pt x="9624974" y="18288"/>
                </a:cubicBezTo>
                <a:cubicBezTo>
                  <a:pt x="9306959" y="55340"/>
                  <a:pt x="9229263" y="24995"/>
                  <a:pt x="8930030" y="18288"/>
                </a:cubicBezTo>
                <a:cubicBezTo>
                  <a:pt x="8630797" y="11581"/>
                  <a:pt x="8647263" y="10931"/>
                  <a:pt x="8547811" y="18288"/>
                </a:cubicBezTo>
                <a:cubicBezTo>
                  <a:pt x="8448359" y="25645"/>
                  <a:pt x="8173221" y="219"/>
                  <a:pt x="8061350" y="18288"/>
                </a:cubicBezTo>
                <a:cubicBezTo>
                  <a:pt x="7949479" y="36357"/>
                  <a:pt x="7437002" y="17516"/>
                  <a:pt x="7157923" y="18288"/>
                </a:cubicBezTo>
                <a:cubicBezTo>
                  <a:pt x="6878844" y="19060"/>
                  <a:pt x="6610241" y="8864"/>
                  <a:pt x="6462979" y="18288"/>
                </a:cubicBezTo>
                <a:cubicBezTo>
                  <a:pt x="6315717" y="27712"/>
                  <a:pt x="6124879" y="4989"/>
                  <a:pt x="5976518" y="18288"/>
                </a:cubicBezTo>
                <a:cubicBezTo>
                  <a:pt x="5828157" y="31587"/>
                  <a:pt x="5566880" y="7112"/>
                  <a:pt x="5281574" y="18288"/>
                </a:cubicBezTo>
                <a:cubicBezTo>
                  <a:pt x="4996268" y="29464"/>
                  <a:pt x="5085614" y="20493"/>
                  <a:pt x="4899355" y="18288"/>
                </a:cubicBezTo>
                <a:cubicBezTo>
                  <a:pt x="4713096" y="16083"/>
                  <a:pt x="4606138" y="34359"/>
                  <a:pt x="4517136" y="18288"/>
                </a:cubicBezTo>
                <a:cubicBezTo>
                  <a:pt x="4428134" y="2217"/>
                  <a:pt x="4125335" y="52414"/>
                  <a:pt x="3822192" y="18288"/>
                </a:cubicBezTo>
                <a:cubicBezTo>
                  <a:pt x="3519049" y="-15838"/>
                  <a:pt x="3453132" y="3859"/>
                  <a:pt x="3335731" y="18288"/>
                </a:cubicBezTo>
                <a:cubicBezTo>
                  <a:pt x="3218330" y="32717"/>
                  <a:pt x="2718749" y="-13936"/>
                  <a:pt x="2536546" y="18288"/>
                </a:cubicBezTo>
                <a:cubicBezTo>
                  <a:pt x="2354343" y="50512"/>
                  <a:pt x="2190669" y="3238"/>
                  <a:pt x="2050085" y="18288"/>
                </a:cubicBezTo>
                <a:cubicBezTo>
                  <a:pt x="1909501" y="33338"/>
                  <a:pt x="1520975" y="3062"/>
                  <a:pt x="1250899" y="18288"/>
                </a:cubicBezTo>
                <a:cubicBezTo>
                  <a:pt x="980823" y="33514"/>
                  <a:pt x="992936" y="28036"/>
                  <a:pt x="868680" y="18288"/>
                </a:cubicBezTo>
                <a:cubicBezTo>
                  <a:pt x="744424" y="8540"/>
                  <a:pt x="230364" y="33365"/>
                  <a:pt x="0" y="18288"/>
                </a:cubicBezTo>
                <a:cubicBezTo>
                  <a:pt x="-504" y="12101"/>
                  <a:pt x="-591" y="7719"/>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Table 4">
            <a:extLst>
              <a:ext uri="{FF2B5EF4-FFF2-40B4-BE49-F238E27FC236}">
                <a16:creationId xmlns:a16="http://schemas.microsoft.com/office/drawing/2014/main" id="{A9DF62AB-3108-4EDD-84F6-AEDF8CA1FB06}"/>
              </a:ext>
            </a:extLst>
          </p:cNvPr>
          <p:cNvGraphicFramePr>
            <a:graphicFrameLocks noGrp="1"/>
          </p:cNvGraphicFramePr>
          <p:nvPr>
            <p:ph idx="1"/>
            <p:extLst>
              <p:ext uri="{D42A27DB-BD31-4B8C-83A1-F6EECF244321}">
                <p14:modId xmlns:p14="http://schemas.microsoft.com/office/powerpoint/2010/main" val="1579009094"/>
              </p:ext>
            </p:extLst>
          </p:nvPr>
        </p:nvGraphicFramePr>
        <p:xfrm>
          <a:off x="838200" y="2437212"/>
          <a:ext cx="10515601" cy="3530628"/>
        </p:xfrm>
        <a:graphic>
          <a:graphicData uri="http://schemas.openxmlformats.org/drawingml/2006/table">
            <a:tbl>
              <a:tblPr firstRow="1" bandRow="1">
                <a:tableStyleId>{5C22544A-7EE6-4342-B048-85BDC9FD1C3A}</a:tableStyleId>
              </a:tblPr>
              <a:tblGrid>
                <a:gridCol w="3070618">
                  <a:extLst>
                    <a:ext uri="{9D8B030D-6E8A-4147-A177-3AD203B41FA5}">
                      <a16:colId xmlns:a16="http://schemas.microsoft.com/office/drawing/2014/main" val="141250072"/>
                    </a:ext>
                  </a:extLst>
                </a:gridCol>
                <a:gridCol w="3771139">
                  <a:extLst>
                    <a:ext uri="{9D8B030D-6E8A-4147-A177-3AD203B41FA5}">
                      <a16:colId xmlns:a16="http://schemas.microsoft.com/office/drawing/2014/main" val="3087746048"/>
                    </a:ext>
                  </a:extLst>
                </a:gridCol>
                <a:gridCol w="3673844">
                  <a:extLst>
                    <a:ext uri="{9D8B030D-6E8A-4147-A177-3AD203B41FA5}">
                      <a16:colId xmlns:a16="http://schemas.microsoft.com/office/drawing/2014/main" val="1128304613"/>
                    </a:ext>
                  </a:extLst>
                </a:gridCol>
              </a:tblGrid>
              <a:tr h="1036772">
                <a:tc>
                  <a:txBody>
                    <a:bodyPr/>
                    <a:lstStyle/>
                    <a:p>
                      <a:endParaRPr lang="en-US" sz="2800"/>
                    </a:p>
                  </a:txBody>
                  <a:tcPr marL="140104" marR="140104" marT="70052" marB="70052"/>
                </a:tc>
                <a:tc>
                  <a:txBody>
                    <a:bodyPr/>
                    <a:lstStyle/>
                    <a:p>
                      <a:r>
                        <a:rPr lang="en-US" sz="2800"/>
                        <a:t>Nominal/ Ordinal (Categorical)</a:t>
                      </a:r>
                    </a:p>
                  </a:txBody>
                  <a:tcPr marL="140104" marR="140104" marT="70052" marB="70052"/>
                </a:tc>
                <a:tc>
                  <a:txBody>
                    <a:bodyPr/>
                    <a:lstStyle/>
                    <a:p>
                      <a:r>
                        <a:rPr lang="en-US" sz="2800"/>
                        <a:t>Interval/ Ratio (Continuous)</a:t>
                      </a:r>
                    </a:p>
                  </a:txBody>
                  <a:tcPr marL="140104" marR="140104" marT="70052" marB="70052"/>
                </a:tc>
                <a:extLst>
                  <a:ext uri="{0D108BD9-81ED-4DB2-BD59-A6C34878D82A}">
                    <a16:rowId xmlns:a16="http://schemas.microsoft.com/office/drawing/2014/main" val="1740321637"/>
                  </a:ext>
                </a:extLst>
              </a:tr>
              <a:tr h="1457084">
                <a:tc>
                  <a:txBody>
                    <a:bodyPr/>
                    <a:lstStyle/>
                    <a:p>
                      <a:r>
                        <a:rPr lang="en-US" sz="2800"/>
                        <a:t>One variable </a:t>
                      </a:r>
                    </a:p>
                    <a:p>
                      <a:r>
                        <a:rPr lang="en-US" sz="2800"/>
                        <a:t>(Descriptive RQ)</a:t>
                      </a:r>
                    </a:p>
                  </a:txBody>
                  <a:tcPr marL="140104" marR="140104" marT="70052" marB="70052"/>
                </a:tc>
                <a:tc>
                  <a:txBody>
                    <a:bodyPr/>
                    <a:lstStyle/>
                    <a:p>
                      <a:r>
                        <a:rPr lang="en-US" sz="2800" dirty="0"/>
                        <a:t>Percent, </a:t>
                      </a:r>
                    </a:p>
                    <a:p>
                      <a:r>
                        <a:rPr lang="en-US" sz="2800" dirty="0"/>
                        <a:t>Median (ordinal), </a:t>
                      </a:r>
                    </a:p>
                    <a:p>
                      <a:r>
                        <a:rPr lang="en-US" sz="2800" dirty="0"/>
                        <a:t>confidence interval</a:t>
                      </a:r>
                    </a:p>
                  </a:txBody>
                  <a:tcPr marL="140104" marR="140104" marT="70052" marB="70052"/>
                </a:tc>
                <a:tc>
                  <a:txBody>
                    <a:bodyPr/>
                    <a:lstStyle/>
                    <a:p>
                      <a:r>
                        <a:rPr lang="en-US" sz="2800" dirty="0"/>
                        <a:t>Average, </a:t>
                      </a:r>
                    </a:p>
                    <a:p>
                      <a:r>
                        <a:rPr lang="en-US" sz="2800" dirty="0"/>
                        <a:t>confidence interval</a:t>
                      </a:r>
                    </a:p>
                  </a:txBody>
                  <a:tcPr marL="140104" marR="140104" marT="70052" marB="70052"/>
                </a:tc>
                <a:extLst>
                  <a:ext uri="{0D108BD9-81ED-4DB2-BD59-A6C34878D82A}">
                    <a16:rowId xmlns:a16="http://schemas.microsoft.com/office/drawing/2014/main" val="569898246"/>
                  </a:ext>
                </a:extLst>
              </a:tr>
              <a:tr h="1036772">
                <a:tc>
                  <a:txBody>
                    <a:bodyPr/>
                    <a:lstStyle/>
                    <a:p>
                      <a:r>
                        <a:rPr lang="en-US" sz="2800" dirty="0"/>
                        <a:t>Two variables </a:t>
                      </a:r>
                    </a:p>
                    <a:p>
                      <a:r>
                        <a:rPr lang="en-US" sz="2800" dirty="0"/>
                        <a:t>(Difference </a:t>
                      </a:r>
                      <a:r>
                        <a:rPr lang="en-US" sz="2800" dirty="0" err="1"/>
                        <a:t>RQ</a:t>
                      </a:r>
                      <a:r>
                        <a:rPr lang="en-US" sz="2800" dirty="0"/>
                        <a:t>)</a:t>
                      </a:r>
                    </a:p>
                  </a:txBody>
                  <a:tcPr marL="140104" marR="140104" marT="70052" marB="70052"/>
                </a:tc>
                <a:tc>
                  <a:txBody>
                    <a:bodyPr/>
                    <a:lstStyle/>
                    <a:p>
                      <a:r>
                        <a:rPr lang="en-US" sz="2800" dirty="0"/>
                        <a:t>Cross-tabulation; </a:t>
                      </a:r>
                    </a:p>
                    <a:p>
                      <a:r>
                        <a:rPr lang="en-US" sz="2800" dirty="0"/>
                        <a:t>two-way Chi-squared</a:t>
                      </a:r>
                    </a:p>
                  </a:txBody>
                  <a:tcPr marL="140104" marR="140104" marT="70052" marB="70052"/>
                </a:tc>
                <a:tc>
                  <a:txBody>
                    <a:bodyPr/>
                    <a:lstStyle/>
                    <a:p>
                      <a:r>
                        <a:rPr lang="en-US" sz="2800" dirty="0"/>
                        <a:t>Mean comparison; Independent t-test </a:t>
                      </a:r>
                    </a:p>
                  </a:txBody>
                  <a:tcPr marL="140104" marR="140104" marT="70052" marB="70052"/>
                </a:tc>
                <a:extLst>
                  <a:ext uri="{0D108BD9-81ED-4DB2-BD59-A6C34878D82A}">
                    <a16:rowId xmlns:a16="http://schemas.microsoft.com/office/drawing/2014/main" val="3383491432"/>
                  </a:ext>
                </a:extLst>
              </a:tr>
            </a:tbl>
          </a:graphicData>
        </a:graphic>
      </p:graphicFrame>
      <p:sp>
        <p:nvSpPr>
          <p:cNvPr id="3" name="Footer Placeholder 2">
            <a:extLst>
              <a:ext uri="{FF2B5EF4-FFF2-40B4-BE49-F238E27FC236}">
                <a16:creationId xmlns:a16="http://schemas.microsoft.com/office/drawing/2014/main" id="{7F7D3409-F754-4954-9502-7E7E603F2040}"/>
              </a:ext>
            </a:extLst>
          </p:cNvPr>
          <p:cNvSpPr>
            <a:spLocks noGrp="1"/>
          </p:cNvSpPr>
          <p:nvPr>
            <p:ph type="ftr" sz="quarter" idx="11"/>
          </p:nvPr>
        </p:nvSpPr>
        <p:spPr/>
        <p:txBody>
          <a:bodyPr/>
          <a:lstStyle/>
          <a:p>
            <a:r>
              <a:rPr lang="en-US"/>
              <a:t>Mike Nguyen</a:t>
            </a:r>
            <a:endParaRPr lang="en-US" dirty="0"/>
          </a:p>
        </p:txBody>
      </p:sp>
      <p:sp>
        <p:nvSpPr>
          <p:cNvPr id="5" name="Slide Number Placeholder 4">
            <a:extLst>
              <a:ext uri="{FF2B5EF4-FFF2-40B4-BE49-F238E27FC236}">
                <a16:creationId xmlns:a16="http://schemas.microsoft.com/office/drawing/2014/main" id="{433B3D2E-4141-49E8-99CE-6EDE530A29FF}"/>
              </a:ext>
            </a:extLst>
          </p:cNvPr>
          <p:cNvSpPr>
            <a:spLocks noGrp="1"/>
          </p:cNvSpPr>
          <p:nvPr>
            <p:ph type="sldNum" sz="quarter" idx="12"/>
          </p:nvPr>
        </p:nvSpPr>
        <p:spPr/>
        <p:txBody>
          <a:bodyPr/>
          <a:lstStyle/>
          <a:p>
            <a:fld id="{A6AF1B4E-90EC-4A51-B6E5-B702C054ECB0}" type="slidenum">
              <a:rPr lang="en-US" smtClean="0"/>
              <a:t>7</a:t>
            </a:fld>
            <a:endParaRPr lang="en-US" dirty="0"/>
          </a:p>
        </p:txBody>
      </p:sp>
    </p:spTree>
    <p:extLst>
      <p:ext uri="{BB962C8B-B14F-4D97-AF65-F5344CB8AC3E}">
        <p14:creationId xmlns:p14="http://schemas.microsoft.com/office/powerpoint/2010/main" val="33652434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764B668-DB13-4051-8D2B-793D73A79363}"/>
              </a:ext>
            </a:extLst>
          </p:cNvPr>
          <p:cNvSpPr>
            <a:spLocks noGrp="1"/>
          </p:cNvSpPr>
          <p:nvPr>
            <p:ph type="title"/>
          </p:nvPr>
        </p:nvSpPr>
        <p:spPr>
          <a:xfrm>
            <a:off x="6513788" y="365125"/>
            <a:ext cx="4840010" cy="1807305"/>
          </a:xfrm>
        </p:spPr>
        <p:txBody>
          <a:bodyPr>
            <a:normAutofit/>
          </a:bodyPr>
          <a:lstStyle/>
          <a:p>
            <a:r>
              <a:rPr lang="en-US" dirty="0"/>
              <a:t>Lab Session </a:t>
            </a:r>
            <a:br>
              <a:rPr lang="en-US" dirty="0"/>
            </a:br>
            <a:r>
              <a:rPr lang="en-US" dirty="0"/>
              <a:t>Cross-tabulation</a:t>
            </a:r>
          </a:p>
        </p:txBody>
      </p:sp>
      <p:pic>
        <p:nvPicPr>
          <p:cNvPr id="5" name="Picture 4" descr="Computer script on a screen">
            <a:extLst>
              <a:ext uri="{FF2B5EF4-FFF2-40B4-BE49-F238E27FC236}">
                <a16:creationId xmlns:a16="http://schemas.microsoft.com/office/drawing/2014/main" id="{8EECD3B2-0F14-4370-BCBD-073D08200A61}"/>
              </a:ext>
            </a:extLst>
          </p:cNvPr>
          <p:cNvPicPr>
            <a:picLocks noChangeAspect="1"/>
          </p:cNvPicPr>
          <p:nvPr/>
        </p:nvPicPr>
        <p:blipFill rotWithShape="1">
          <a:blip r:embed="rId3"/>
          <a:srcRect l="347" r="40119" b="-1"/>
          <a:stretch/>
        </p:blipFill>
        <p:spPr>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3" name="Content Placeholder 2">
            <a:extLst>
              <a:ext uri="{FF2B5EF4-FFF2-40B4-BE49-F238E27FC236}">
                <a16:creationId xmlns:a16="http://schemas.microsoft.com/office/drawing/2014/main" id="{BDE8A1CE-9DDA-4EF7-ABE8-549F9263A633}"/>
              </a:ext>
            </a:extLst>
          </p:cNvPr>
          <p:cNvSpPr>
            <a:spLocks noGrp="1"/>
          </p:cNvSpPr>
          <p:nvPr>
            <p:ph idx="1"/>
          </p:nvPr>
        </p:nvSpPr>
        <p:spPr>
          <a:xfrm>
            <a:off x="6513788" y="2333297"/>
            <a:ext cx="4840010" cy="3843666"/>
          </a:xfrm>
        </p:spPr>
        <p:txBody>
          <a:bodyPr>
            <a:normAutofit/>
          </a:bodyPr>
          <a:lstStyle/>
          <a:p>
            <a:r>
              <a:rPr lang="en-US" sz="2000"/>
              <a:t>Excel </a:t>
            </a:r>
          </a:p>
          <a:p>
            <a:r>
              <a:rPr lang="en-US" sz="2000"/>
              <a:t>R</a:t>
            </a:r>
          </a:p>
        </p:txBody>
      </p:sp>
      <p:sp>
        <p:nvSpPr>
          <p:cNvPr id="4" name="Footer Placeholder 3">
            <a:extLst>
              <a:ext uri="{FF2B5EF4-FFF2-40B4-BE49-F238E27FC236}">
                <a16:creationId xmlns:a16="http://schemas.microsoft.com/office/drawing/2014/main" id="{F614B97C-C49D-46C2-B312-B1624667D119}"/>
              </a:ext>
            </a:extLst>
          </p:cNvPr>
          <p:cNvSpPr>
            <a:spLocks noGrp="1"/>
          </p:cNvSpPr>
          <p:nvPr>
            <p:ph type="ftr" sz="quarter" idx="11"/>
          </p:nvPr>
        </p:nvSpPr>
        <p:spPr/>
        <p:txBody>
          <a:bodyPr/>
          <a:lstStyle/>
          <a:p>
            <a:r>
              <a:rPr lang="en-US"/>
              <a:t>Mike Nguyen</a:t>
            </a:r>
            <a:endParaRPr lang="en-US" dirty="0"/>
          </a:p>
        </p:txBody>
      </p:sp>
      <p:sp>
        <p:nvSpPr>
          <p:cNvPr id="6" name="Slide Number Placeholder 5">
            <a:extLst>
              <a:ext uri="{FF2B5EF4-FFF2-40B4-BE49-F238E27FC236}">
                <a16:creationId xmlns:a16="http://schemas.microsoft.com/office/drawing/2014/main" id="{CF66AF9A-60EB-4398-A85D-5CEA118D6226}"/>
              </a:ext>
            </a:extLst>
          </p:cNvPr>
          <p:cNvSpPr>
            <a:spLocks noGrp="1"/>
          </p:cNvSpPr>
          <p:nvPr>
            <p:ph type="sldNum" sz="quarter" idx="12"/>
          </p:nvPr>
        </p:nvSpPr>
        <p:spPr/>
        <p:txBody>
          <a:bodyPr/>
          <a:lstStyle/>
          <a:p>
            <a:fld id="{A6AF1B4E-90EC-4A51-B6E5-B702C054ECB0}" type="slidenum">
              <a:rPr lang="en-US" smtClean="0"/>
              <a:t>8</a:t>
            </a:fld>
            <a:endParaRPr lang="en-US" dirty="0"/>
          </a:p>
        </p:txBody>
      </p:sp>
    </p:spTree>
    <p:extLst>
      <p:ext uri="{BB962C8B-B14F-4D97-AF65-F5344CB8AC3E}">
        <p14:creationId xmlns:p14="http://schemas.microsoft.com/office/powerpoint/2010/main" val="12001600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C05CBC3C-2E5A-4839-8B9B-2E5A6ADF0F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DB5B423A-57CC-4C58-AA26-8E2E862B03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5217023" cy="3994777"/>
          </a:xfrm>
          <a:custGeom>
            <a:avLst/>
            <a:gdLst>
              <a:gd name="connsiteX0" fmla="*/ 1945461 w 5217023"/>
              <a:gd name="connsiteY0" fmla="*/ 3787398 h 3994777"/>
              <a:gd name="connsiteX1" fmla="*/ 1942113 w 5217023"/>
              <a:gd name="connsiteY1" fmla="*/ 3790053 h 3994777"/>
              <a:gd name="connsiteX2" fmla="*/ 1946982 w 5217023"/>
              <a:gd name="connsiteY2" fmla="*/ 3787990 h 3994777"/>
              <a:gd name="connsiteX3" fmla="*/ 1945461 w 5217023"/>
              <a:gd name="connsiteY3" fmla="*/ 3787398 h 3994777"/>
              <a:gd name="connsiteX4" fmla="*/ 0 w 5217023"/>
              <a:gd name="connsiteY4" fmla="*/ 0 h 3994777"/>
              <a:gd name="connsiteX5" fmla="*/ 5030958 w 5217023"/>
              <a:gd name="connsiteY5" fmla="*/ 0 h 3994777"/>
              <a:gd name="connsiteX6" fmla="*/ 5046198 w 5217023"/>
              <a:gd name="connsiteY6" fmla="*/ 153449 h 3994777"/>
              <a:gd name="connsiteX7" fmla="*/ 5055729 w 5217023"/>
              <a:gd name="connsiteY7" fmla="*/ 415828 h 3994777"/>
              <a:gd name="connsiteX8" fmla="*/ 4735242 w 5217023"/>
              <a:gd name="connsiteY8" fmla="*/ 1867130 h 3994777"/>
              <a:gd name="connsiteX9" fmla="*/ 3907395 w 5217023"/>
              <a:gd name="connsiteY9" fmla="*/ 2938441 h 3994777"/>
              <a:gd name="connsiteX10" fmla="*/ 3946497 w 5217023"/>
              <a:gd name="connsiteY10" fmla="*/ 2908567 h 3994777"/>
              <a:gd name="connsiteX11" fmla="*/ 4585421 w 5217023"/>
              <a:gd name="connsiteY11" fmla="*/ 2188401 h 3994777"/>
              <a:gd name="connsiteX12" fmla="*/ 5142585 w 5217023"/>
              <a:gd name="connsiteY12" fmla="*/ 276891 h 3994777"/>
              <a:gd name="connsiteX13" fmla="*/ 5121833 w 5217023"/>
              <a:gd name="connsiteY13" fmla="*/ 30208 h 3994777"/>
              <a:gd name="connsiteX14" fmla="*/ 5116229 w 5217023"/>
              <a:gd name="connsiteY14" fmla="*/ 0 h 3994777"/>
              <a:gd name="connsiteX15" fmla="*/ 5184724 w 5217023"/>
              <a:gd name="connsiteY15" fmla="*/ 0 h 3994777"/>
              <a:gd name="connsiteX16" fmla="*/ 5196265 w 5217023"/>
              <a:gd name="connsiteY16" fmla="*/ 66113 h 3994777"/>
              <a:gd name="connsiteX17" fmla="*/ 5058603 w 5217023"/>
              <a:gd name="connsiteY17" fmla="*/ 1368242 h 3994777"/>
              <a:gd name="connsiteX18" fmla="*/ 4096624 w 5217023"/>
              <a:gd name="connsiteY18" fmla="*/ 2870829 h 3994777"/>
              <a:gd name="connsiteX19" fmla="*/ 3833203 w 5217023"/>
              <a:gd name="connsiteY19" fmla="*/ 3092190 h 3994777"/>
              <a:gd name="connsiteX20" fmla="*/ 3536509 w 5217023"/>
              <a:gd name="connsiteY20" fmla="*/ 3297128 h 3994777"/>
              <a:gd name="connsiteX21" fmla="*/ 3148966 w 5217023"/>
              <a:gd name="connsiteY21" fmla="*/ 3485478 h 3994777"/>
              <a:gd name="connsiteX22" fmla="*/ 1860557 w 5217023"/>
              <a:gd name="connsiteY22" fmla="*/ 3880910 h 3994777"/>
              <a:gd name="connsiteX23" fmla="*/ 573715 w 5217023"/>
              <a:gd name="connsiteY23" fmla="*/ 3983764 h 3994777"/>
              <a:gd name="connsiteX24" fmla="*/ 108410 w 5217023"/>
              <a:gd name="connsiteY24" fmla="*/ 3908816 h 3994777"/>
              <a:gd name="connsiteX25" fmla="*/ 0 w 5217023"/>
              <a:gd name="connsiteY25" fmla="*/ 3876793 h 3994777"/>
              <a:gd name="connsiteX26" fmla="*/ 0 w 5217023"/>
              <a:gd name="connsiteY26" fmla="*/ 3802912 h 3994777"/>
              <a:gd name="connsiteX27" fmla="*/ 36975 w 5217023"/>
              <a:gd name="connsiteY27" fmla="*/ 3815954 h 3994777"/>
              <a:gd name="connsiteX28" fmla="*/ 561628 w 5217023"/>
              <a:gd name="connsiteY28" fmla="*/ 3912655 h 3994777"/>
              <a:gd name="connsiteX29" fmla="*/ 1683086 w 5217023"/>
              <a:gd name="connsiteY29" fmla="*/ 3844334 h 3994777"/>
              <a:gd name="connsiteX30" fmla="*/ 1806023 w 5217023"/>
              <a:gd name="connsiteY30" fmla="*/ 3820992 h 3994777"/>
              <a:gd name="connsiteX31" fmla="*/ 1921817 w 5217023"/>
              <a:gd name="connsiteY31" fmla="*/ 3795747 h 3994777"/>
              <a:gd name="connsiteX32" fmla="*/ 1243689 w 5217023"/>
              <a:gd name="connsiteY32" fmla="*/ 3846539 h 3994777"/>
              <a:gd name="connsiteX33" fmla="*/ 62875 w 5217023"/>
              <a:gd name="connsiteY33" fmla="*/ 3668143 h 3994777"/>
              <a:gd name="connsiteX34" fmla="*/ 0 w 5217023"/>
              <a:gd name="connsiteY34" fmla="*/ 3644185 h 3994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217023" h="3994777">
                <a:moveTo>
                  <a:pt x="1945461" y="3787398"/>
                </a:moveTo>
                <a:lnTo>
                  <a:pt x="1942113" y="3790053"/>
                </a:lnTo>
                <a:lnTo>
                  <a:pt x="1946982" y="3787990"/>
                </a:lnTo>
                <a:cubicBezTo>
                  <a:pt x="1946982" y="3787990"/>
                  <a:pt x="1946379" y="3787019"/>
                  <a:pt x="1945461" y="3787398"/>
                </a:cubicBezTo>
                <a:close/>
                <a:moveTo>
                  <a:pt x="0" y="0"/>
                </a:moveTo>
                <a:lnTo>
                  <a:pt x="5030958" y="0"/>
                </a:lnTo>
                <a:lnTo>
                  <a:pt x="5046198" y="153449"/>
                </a:lnTo>
                <a:cubicBezTo>
                  <a:pt x="5052189" y="240558"/>
                  <a:pt x="5055458" y="328007"/>
                  <a:pt x="5055729" y="415828"/>
                </a:cubicBezTo>
                <a:cubicBezTo>
                  <a:pt x="5057604" y="923672"/>
                  <a:pt x="4959210" y="1409054"/>
                  <a:pt x="4735242" y="1867130"/>
                </a:cubicBezTo>
                <a:cubicBezTo>
                  <a:pt x="4533284" y="2280198"/>
                  <a:pt x="4248921" y="2629330"/>
                  <a:pt x="3907395" y="2938441"/>
                </a:cubicBezTo>
                <a:cubicBezTo>
                  <a:pt x="3922498" y="2931535"/>
                  <a:pt x="3935859" y="2921330"/>
                  <a:pt x="3946497" y="2908567"/>
                </a:cubicBezTo>
                <a:cubicBezTo>
                  <a:pt x="4193494" y="2700987"/>
                  <a:pt x="4408756" y="2458364"/>
                  <a:pt x="4585421" y="2188401"/>
                </a:cubicBezTo>
                <a:cubicBezTo>
                  <a:pt x="4967641" y="1608533"/>
                  <a:pt x="5169304" y="975361"/>
                  <a:pt x="5142585" y="276891"/>
                </a:cubicBezTo>
                <a:cubicBezTo>
                  <a:pt x="5139764" y="194215"/>
                  <a:pt x="5132824" y="111888"/>
                  <a:pt x="5121833" y="30208"/>
                </a:cubicBezTo>
                <a:lnTo>
                  <a:pt x="5116229" y="0"/>
                </a:lnTo>
                <a:lnTo>
                  <a:pt x="5184724" y="0"/>
                </a:lnTo>
                <a:lnTo>
                  <a:pt x="5196265" y="66113"/>
                </a:lnTo>
                <a:cubicBezTo>
                  <a:pt x="5249921" y="496647"/>
                  <a:pt x="5197997" y="931171"/>
                  <a:pt x="5058603" y="1368242"/>
                </a:cubicBezTo>
                <a:cubicBezTo>
                  <a:pt x="4872414" y="1953929"/>
                  <a:pt x="4544298" y="2451351"/>
                  <a:pt x="4096624" y="2870829"/>
                </a:cubicBezTo>
                <a:cubicBezTo>
                  <a:pt x="4012832" y="2949426"/>
                  <a:pt x="3924415" y="3022439"/>
                  <a:pt x="3833203" y="3092190"/>
                </a:cubicBezTo>
                <a:cubicBezTo>
                  <a:pt x="3741992" y="3161943"/>
                  <a:pt x="3648667" y="3225510"/>
                  <a:pt x="3536509" y="3297128"/>
                </a:cubicBezTo>
                <a:cubicBezTo>
                  <a:pt x="3427215" y="3372735"/>
                  <a:pt x="3288598" y="3430233"/>
                  <a:pt x="3148966" y="3485478"/>
                </a:cubicBezTo>
                <a:cubicBezTo>
                  <a:pt x="2729930" y="3651299"/>
                  <a:pt x="2302194" y="3788890"/>
                  <a:pt x="1860557" y="3880910"/>
                </a:cubicBezTo>
                <a:cubicBezTo>
                  <a:pt x="1435974" y="3969444"/>
                  <a:pt x="1008052" y="4017957"/>
                  <a:pt x="573715" y="3983764"/>
                </a:cubicBezTo>
                <a:cubicBezTo>
                  <a:pt x="415134" y="3971300"/>
                  <a:pt x="259585" y="3947743"/>
                  <a:pt x="108410" y="3908816"/>
                </a:cubicBezTo>
                <a:lnTo>
                  <a:pt x="0" y="3876793"/>
                </a:lnTo>
                <a:lnTo>
                  <a:pt x="0" y="3802912"/>
                </a:lnTo>
                <a:lnTo>
                  <a:pt x="36975" y="3815954"/>
                </a:lnTo>
                <a:cubicBezTo>
                  <a:pt x="206404" y="3867475"/>
                  <a:pt x="382020" y="3897326"/>
                  <a:pt x="561628" y="3912655"/>
                </a:cubicBezTo>
                <a:cubicBezTo>
                  <a:pt x="938583" y="3944832"/>
                  <a:pt x="1311814" y="3910697"/>
                  <a:pt x="1683086" y="3844334"/>
                </a:cubicBezTo>
                <a:cubicBezTo>
                  <a:pt x="1724123" y="3837151"/>
                  <a:pt x="1765097" y="3829374"/>
                  <a:pt x="1806023" y="3820992"/>
                </a:cubicBezTo>
                <a:cubicBezTo>
                  <a:pt x="1844740" y="3813079"/>
                  <a:pt x="1883218" y="3804161"/>
                  <a:pt x="1921817" y="3795747"/>
                </a:cubicBezTo>
                <a:cubicBezTo>
                  <a:pt x="1697011" y="3826435"/>
                  <a:pt x="1470551" y="3843387"/>
                  <a:pt x="1243689" y="3846539"/>
                </a:cubicBezTo>
                <a:cubicBezTo>
                  <a:pt x="839058" y="3849054"/>
                  <a:pt x="443424" y="3800206"/>
                  <a:pt x="62875" y="3668143"/>
                </a:cubicBezTo>
                <a:lnTo>
                  <a:pt x="0" y="3644185"/>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1F38F735-3CE5-47ED-B5EE-C5A42A3D8F64}"/>
              </a:ext>
            </a:extLst>
          </p:cNvPr>
          <p:cNvSpPr>
            <a:spLocks noGrp="1"/>
          </p:cNvSpPr>
          <p:nvPr>
            <p:ph type="title"/>
          </p:nvPr>
        </p:nvSpPr>
        <p:spPr>
          <a:xfrm>
            <a:off x="838200" y="673770"/>
            <a:ext cx="3220329" cy="2027227"/>
          </a:xfrm>
        </p:spPr>
        <p:txBody>
          <a:bodyPr anchor="t">
            <a:normAutofit fontScale="90000"/>
          </a:bodyPr>
          <a:lstStyle/>
          <a:p>
            <a:r>
              <a:rPr lang="en-US" sz="4600" dirty="0">
                <a:solidFill>
                  <a:srgbClr val="FFFFFF"/>
                </a:solidFill>
              </a:rPr>
              <a:t>Data Analysis Plan Template</a:t>
            </a:r>
            <a:br>
              <a:rPr lang="en-US" sz="4600" dirty="0">
                <a:solidFill>
                  <a:srgbClr val="FFFFFF"/>
                </a:solidFill>
              </a:rPr>
            </a:br>
            <a:r>
              <a:rPr lang="en-US" sz="4600" dirty="0">
                <a:solidFill>
                  <a:srgbClr val="FFFFFF"/>
                </a:solidFill>
              </a:rPr>
              <a:t>Assignment 6</a:t>
            </a:r>
          </a:p>
        </p:txBody>
      </p:sp>
      <p:sp>
        <p:nvSpPr>
          <p:cNvPr id="4" name="Footer Placeholder 3">
            <a:extLst>
              <a:ext uri="{FF2B5EF4-FFF2-40B4-BE49-F238E27FC236}">
                <a16:creationId xmlns:a16="http://schemas.microsoft.com/office/drawing/2014/main" id="{9939C270-EB2C-46F4-B1C8-FA4427C9BD9A}"/>
              </a:ext>
            </a:extLst>
          </p:cNvPr>
          <p:cNvSpPr>
            <a:spLocks noGrp="1"/>
          </p:cNvSpPr>
          <p:nvPr>
            <p:ph type="ftr" sz="quarter" idx="11"/>
          </p:nvPr>
        </p:nvSpPr>
        <p:spPr>
          <a:xfrm>
            <a:off x="4038600" y="6356350"/>
            <a:ext cx="4114800" cy="365125"/>
          </a:xfrm>
        </p:spPr>
        <p:txBody>
          <a:bodyPr>
            <a:normAutofit/>
          </a:bodyPr>
          <a:lstStyle/>
          <a:p>
            <a:pPr>
              <a:spcAft>
                <a:spcPts val="600"/>
              </a:spcAft>
            </a:pPr>
            <a:r>
              <a:rPr lang="en-US"/>
              <a:t>Mike Nguyen</a:t>
            </a:r>
          </a:p>
        </p:txBody>
      </p:sp>
      <p:sp>
        <p:nvSpPr>
          <p:cNvPr id="5" name="Slide Number Placeholder 4">
            <a:extLst>
              <a:ext uri="{FF2B5EF4-FFF2-40B4-BE49-F238E27FC236}">
                <a16:creationId xmlns:a16="http://schemas.microsoft.com/office/drawing/2014/main" id="{9650917F-8917-497B-A28F-142AB10800B6}"/>
              </a:ext>
            </a:extLst>
          </p:cNvPr>
          <p:cNvSpPr>
            <a:spLocks noGrp="1"/>
          </p:cNvSpPr>
          <p:nvPr>
            <p:ph type="sldNum" sz="quarter" idx="12"/>
          </p:nvPr>
        </p:nvSpPr>
        <p:spPr>
          <a:xfrm>
            <a:off x="8610600" y="6356350"/>
            <a:ext cx="2743200" cy="365125"/>
          </a:xfrm>
        </p:spPr>
        <p:txBody>
          <a:bodyPr>
            <a:normAutofit/>
          </a:bodyPr>
          <a:lstStyle/>
          <a:p>
            <a:pPr>
              <a:spcAft>
                <a:spcPts val="600"/>
              </a:spcAft>
            </a:pPr>
            <a:fld id="{A6AF1B4E-90EC-4A51-B6E5-B702C054ECB0}" type="slidenum">
              <a:rPr lang="en-US" smtClean="0"/>
              <a:pPr>
                <a:spcAft>
                  <a:spcPts val="600"/>
                </a:spcAft>
              </a:pPr>
              <a:t>9</a:t>
            </a:fld>
            <a:endParaRPr lang="en-US"/>
          </a:p>
        </p:txBody>
      </p:sp>
      <p:graphicFrame>
        <p:nvGraphicFramePr>
          <p:cNvPr id="6" name="Content Placeholder 5">
            <a:extLst>
              <a:ext uri="{FF2B5EF4-FFF2-40B4-BE49-F238E27FC236}">
                <a16:creationId xmlns:a16="http://schemas.microsoft.com/office/drawing/2014/main" id="{B5A1C40A-2C34-45A7-B08E-B0095A76DB49}"/>
              </a:ext>
            </a:extLst>
          </p:cNvPr>
          <p:cNvGraphicFramePr>
            <a:graphicFrameLocks noGrp="1"/>
          </p:cNvGraphicFramePr>
          <p:nvPr>
            <p:ph idx="1"/>
            <p:extLst>
              <p:ext uri="{D42A27DB-BD31-4B8C-83A1-F6EECF244321}">
                <p14:modId xmlns:p14="http://schemas.microsoft.com/office/powerpoint/2010/main" val="984097768"/>
              </p:ext>
            </p:extLst>
          </p:nvPr>
        </p:nvGraphicFramePr>
        <p:xfrm>
          <a:off x="5542672" y="1871527"/>
          <a:ext cx="5811129" cy="3026535"/>
        </p:xfrm>
        <a:graphic>
          <a:graphicData uri="http://schemas.openxmlformats.org/drawingml/2006/table">
            <a:tbl>
              <a:tblPr/>
              <a:tblGrid>
                <a:gridCol w="1894335">
                  <a:extLst>
                    <a:ext uri="{9D8B030D-6E8A-4147-A177-3AD203B41FA5}">
                      <a16:colId xmlns:a16="http://schemas.microsoft.com/office/drawing/2014/main" val="1580610420"/>
                    </a:ext>
                  </a:extLst>
                </a:gridCol>
                <a:gridCol w="980151">
                  <a:extLst>
                    <a:ext uri="{9D8B030D-6E8A-4147-A177-3AD203B41FA5}">
                      <a16:colId xmlns:a16="http://schemas.microsoft.com/office/drawing/2014/main" val="1176655607"/>
                    </a:ext>
                  </a:extLst>
                </a:gridCol>
                <a:gridCol w="1102042">
                  <a:extLst>
                    <a:ext uri="{9D8B030D-6E8A-4147-A177-3AD203B41FA5}">
                      <a16:colId xmlns:a16="http://schemas.microsoft.com/office/drawing/2014/main" val="1569988287"/>
                    </a:ext>
                  </a:extLst>
                </a:gridCol>
                <a:gridCol w="949678">
                  <a:extLst>
                    <a:ext uri="{9D8B030D-6E8A-4147-A177-3AD203B41FA5}">
                      <a16:colId xmlns:a16="http://schemas.microsoft.com/office/drawing/2014/main" val="2949740936"/>
                    </a:ext>
                  </a:extLst>
                </a:gridCol>
                <a:gridCol w="884923">
                  <a:extLst>
                    <a:ext uri="{9D8B030D-6E8A-4147-A177-3AD203B41FA5}">
                      <a16:colId xmlns:a16="http://schemas.microsoft.com/office/drawing/2014/main" val="697688480"/>
                    </a:ext>
                  </a:extLst>
                </a:gridCol>
              </a:tblGrid>
              <a:tr h="351729">
                <a:tc>
                  <a:txBody>
                    <a:bodyPr/>
                    <a:lstStyle/>
                    <a:p>
                      <a:pPr algn="l" fontAlgn="b"/>
                      <a:endParaRPr lang="en-US" sz="800" b="0" i="0" u="none" strike="noStrike">
                        <a:solidFill>
                          <a:srgbClr val="000000"/>
                        </a:solidFill>
                        <a:effectLst/>
                        <a:latin typeface="Arimo"/>
                      </a:endParaRPr>
                    </a:p>
                  </a:txBody>
                  <a:tcPr marL="5558" marR="5558" marT="5558" marB="0" anchor="b">
                    <a:lnL>
                      <a:noFill/>
                    </a:lnL>
                    <a:lnR>
                      <a:noFill/>
                    </a:lnR>
                    <a:lnT>
                      <a:noFill/>
                    </a:lnT>
                    <a:lnB>
                      <a:noFill/>
                    </a:lnB>
                  </a:tcPr>
                </a:tc>
                <a:tc>
                  <a:txBody>
                    <a:bodyPr/>
                    <a:lstStyle/>
                    <a:p>
                      <a:pPr algn="l" fontAlgn="b"/>
                      <a:endParaRPr lang="en-US" sz="800" b="0" i="0" u="none" strike="noStrike">
                        <a:solidFill>
                          <a:srgbClr val="000000"/>
                        </a:solidFill>
                        <a:effectLst/>
                        <a:latin typeface="Arimo"/>
                      </a:endParaRPr>
                    </a:p>
                  </a:txBody>
                  <a:tcPr marL="5558" marR="5558" marT="5558" marB="0" anchor="b">
                    <a:lnL>
                      <a:noFill/>
                    </a:lnL>
                    <a:lnR>
                      <a:noFill/>
                    </a:lnR>
                    <a:lnT>
                      <a:noFill/>
                    </a:lnT>
                    <a:lnB>
                      <a:noFill/>
                    </a:lnB>
                  </a:tcPr>
                </a:tc>
                <a:tc>
                  <a:txBody>
                    <a:bodyPr/>
                    <a:lstStyle/>
                    <a:p>
                      <a:pPr algn="ctr" fontAlgn="b"/>
                      <a:r>
                        <a:rPr lang="en-US" sz="1000" b="1" i="1" u="none" strike="noStrike">
                          <a:solidFill>
                            <a:srgbClr val="000000"/>
                          </a:solidFill>
                          <a:effectLst/>
                          <a:latin typeface="Century" panose="02040604050505020304" pitchFamily="18" charset="0"/>
                        </a:rPr>
                        <a:t>Data Analysis Plans</a:t>
                      </a:r>
                    </a:p>
                  </a:txBody>
                  <a:tcPr marL="5558" marR="5558" marT="5558" marB="0" anchor="b">
                    <a:lnL>
                      <a:noFill/>
                    </a:lnL>
                    <a:lnR>
                      <a:noFill/>
                    </a:lnR>
                    <a:lnT>
                      <a:noFill/>
                    </a:lnT>
                    <a:lnB>
                      <a:noFill/>
                    </a:lnB>
                  </a:tcPr>
                </a:tc>
                <a:tc>
                  <a:txBody>
                    <a:bodyPr/>
                    <a:lstStyle/>
                    <a:p>
                      <a:pPr algn="l" fontAlgn="b"/>
                      <a:endParaRPr lang="en-US" sz="800" b="0" i="0" u="none" strike="noStrike">
                        <a:solidFill>
                          <a:srgbClr val="000000"/>
                        </a:solidFill>
                        <a:effectLst/>
                        <a:latin typeface="Arimo"/>
                      </a:endParaRPr>
                    </a:p>
                  </a:txBody>
                  <a:tcPr marL="5558" marR="5558" marT="5558" marB="0" anchor="b">
                    <a:lnL>
                      <a:noFill/>
                    </a:lnL>
                    <a:lnR>
                      <a:noFill/>
                    </a:lnR>
                    <a:lnT>
                      <a:noFill/>
                    </a:lnT>
                    <a:lnB>
                      <a:noFill/>
                    </a:lnB>
                  </a:tcPr>
                </a:tc>
                <a:tc>
                  <a:txBody>
                    <a:bodyPr/>
                    <a:lstStyle/>
                    <a:p>
                      <a:pPr algn="l" fontAlgn="b"/>
                      <a:endParaRPr lang="en-US" sz="800" b="0" i="0" u="none" strike="noStrike">
                        <a:solidFill>
                          <a:srgbClr val="000000"/>
                        </a:solidFill>
                        <a:effectLst/>
                        <a:latin typeface="Arimo"/>
                      </a:endParaRPr>
                    </a:p>
                  </a:txBody>
                  <a:tcPr marL="5558" marR="5558" marT="5558" marB="0" anchor="b">
                    <a:lnL>
                      <a:noFill/>
                    </a:lnL>
                    <a:lnR>
                      <a:noFill/>
                    </a:lnR>
                    <a:lnT>
                      <a:noFill/>
                    </a:lnT>
                    <a:lnB>
                      <a:noFill/>
                    </a:lnB>
                  </a:tcPr>
                </a:tc>
                <a:extLst>
                  <a:ext uri="{0D108BD9-81ED-4DB2-BD59-A6C34878D82A}">
                    <a16:rowId xmlns:a16="http://schemas.microsoft.com/office/drawing/2014/main" val="2794160086"/>
                  </a:ext>
                </a:extLst>
              </a:tr>
              <a:tr h="193271">
                <a:tc>
                  <a:txBody>
                    <a:bodyPr/>
                    <a:lstStyle/>
                    <a:p>
                      <a:pPr algn="ctr" fontAlgn="b"/>
                      <a:r>
                        <a:rPr lang="en-US" sz="800" b="0" i="0" u="none" strike="noStrike">
                          <a:solidFill>
                            <a:srgbClr val="000000"/>
                          </a:solidFill>
                          <a:effectLst/>
                          <a:latin typeface="Arimo"/>
                        </a:rPr>
                        <a:t>(1)</a:t>
                      </a:r>
                    </a:p>
                  </a:txBody>
                  <a:tcPr marL="5558" marR="5558" marT="5558"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Arimo"/>
                        </a:rPr>
                        <a:t>(2)</a:t>
                      </a:r>
                    </a:p>
                  </a:txBody>
                  <a:tcPr marL="5558" marR="5558" marT="5558"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entury" panose="02040604050505020304" pitchFamily="18" charset="0"/>
                        </a:rPr>
                        <a:t>(3)</a:t>
                      </a:r>
                    </a:p>
                  </a:txBody>
                  <a:tcPr marL="5558" marR="5558" marT="5558"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Arimo"/>
                        </a:rPr>
                        <a:t>(4)</a:t>
                      </a:r>
                    </a:p>
                  </a:txBody>
                  <a:tcPr marL="5558" marR="5558" marT="5558"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Arimo"/>
                        </a:rPr>
                        <a:t>(5) and (6)</a:t>
                      </a:r>
                    </a:p>
                  </a:txBody>
                  <a:tcPr marL="5558" marR="5558" marT="5558" marB="0" anchor="b">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81279154"/>
                  </a:ext>
                </a:extLst>
              </a:tr>
              <a:tr h="193271">
                <a:tc>
                  <a:txBody>
                    <a:bodyPr/>
                    <a:lstStyle/>
                    <a:p>
                      <a:pPr algn="l" fontAlgn="b"/>
                      <a:r>
                        <a:rPr lang="en-US" sz="800" b="0" i="0" u="none" strike="noStrike">
                          <a:solidFill>
                            <a:srgbClr val="000000"/>
                          </a:solidFill>
                          <a:effectLst/>
                          <a:latin typeface="Arimo"/>
                        </a:rPr>
                        <a:t> </a:t>
                      </a:r>
                    </a:p>
                  </a:txBody>
                  <a:tcPr marL="5558" marR="5558" marT="55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l" fontAlgn="b"/>
                      <a:r>
                        <a:rPr lang="en-US" sz="800" b="0" i="0" u="none" strike="noStrike">
                          <a:solidFill>
                            <a:srgbClr val="000000"/>
                          </a:solidFill>
                          <a:effectLst/>
                          <a:latin typeface="Arimo"/>
                        </a:rPr>
                        <a:t> </a:t>
                      </a:r>
                    </a:p>
                  </a:txBody>
                  <a:tcPr marL="5558" marR="5558" marT="55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ctr" fontAlgn="b"/>
                      <a:r>
                        <a:rPr lang="en-US" sz="1000" b="1" i="1" u="none" strike="noStrike">
                          <a:solidFill>
                            <a:srgbClr val="000000"/>
                          </a:solidFill>
                          <a:effectLst/>
                          <a:latin typeface="Century" panose="02040604050505020304" pitchFamily="18" charset="0"/>
                        </a:rPr>
                        <a:t> </a:t>
                      </a:r>
                    </a:p>
                  </a:txBody>
                  <a:tcPr marL="5558" marR="5558" marT="55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l" fontAlgn="b"/>
                      <a:r>
                        <a:rPr lang="en-US" sz="800" b="0" i="0" u="none" strike="noStrike">
                          <a:solidFill>
                            <a:srgbClr val="000000"/>
                          </a:solidFill>
                          <a:effectLst/>
                          <a:latin typeface="Arimo"/>
                        </a:rPr>
                        <a:t> </a:t>
                      </a:r>
                    </a:p>
                  </a:txBody>
                  <a:tcPr marL="5558" marR="5558" marT="55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l" fontAlgn="b"/>
                      <a:r>
                        <a:rPr lang="en-US" sz="800" b="0" i="0" u="none" strike="noStrike">
                          <a:solidFill>
                            <a:srgbClr val="000000"/>
                          </a:solidFill>
                          <a:effectLst/>
                          <a:latin typeface="Arimo"/>
                        </a:rPr>
                        <a:t> </a:t>
                      </a:r>
                    </a:p>
                  </a:txBody>
                  <a:tcPr marL="5558" marR="5558" marT="55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3620000465"/>
                  </a:ext>
                </a:extLst>
              </a:tr>
              <a:tr h="437053">
                <a:tc>
                  <a:txBody>
                    <a:bodyPr/>
                    <a:lstStyle/>
                    <a:p>
                      <a:pPr algn="ctr" fontAlgn="ctr"/>
                      <a:r>
                        <a:rPr lang="en-US" sz="900" b="1" i="1" u="none" strike="noStrike">
                          <a:solidFill>
                            <a:srgbClr val="000000"/>
                          </a:solidFill>
                          <a:effectLst/>
                          <a:latin typeface="Century" panose="02040604050505020304" pitchFamily="18" charset="0"/>
                        </a:rPr>
                        <a:t>                                                            Research Question</a:t>
                      </a:r>
                    </a:p>
                  </a:txBody>
                  <a:tcPr marL="5558" marR="5558" marT="55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19050" cap="flat" cmpd="sng" algn="ctr">
                      <a:solidFill>
                        <a:srgbClr val="000000"/>
                      </a:solidFill>
                      <a:prstDash val="solid"/>
                      <a:round/>
                      <a:headEnd type="none" w="med" len="med"/>
                      <a:tailEnd type="none" w="med" len="med"/>
                    </a:lnB>
                  </a:tcPr>
                </a:tc>
                <a:tc>
                  <a:txBody>
                    <a:bodyPr/>
                    <a:lstStyle/>
                    <a:p>
                      <a:pPr algn="ctr" fontAlgn="ctr"/>
                      <a:r>
                        <a:rPr lang="en-US" sz="900" b="1" i="1" u="none" strike="noStrike">
                          <a:solidFill>
                            <a:srgbClr val="000000"/>
                          </a:solidFill>
                          <a:effectLst/>
                          <a:latin typeface="Century" panose="02040604050505020304" pitchFamily="18" charset="0"/>
                        </a:rPr>
                        <a:t>Type of Research Question*</a:t>
                      </a:r>
                    </a:p>
                  </a:txBody>
                  <a:tcPr marL="5558" marR="5558" marT="55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19050" cap="flat" cmpd="sng" algn="ctr">
                      <a:solidFill>
                        <a:srgbClr val="000000"/>
                      </a:solidFill>
                      <a:prstDash val="solid"/>
                      <a:round/>
                      <a:headEnd type="none" w="med" len="med"/>
                      <a:tailEnd type="none" w="med" len="med"/>
                    </a:lnB>
                  </a:tcPr>
                </a:tc>
                <a:tc>
                  <a:txBody>
                    <a:bodyPr/>
                    <a:lstStyle/>
                    <a:p>
                      <a:pPr algn="ctr" fontAlgn="ctr"/>
                      <a:r>
                        <a:rPr lang="en-US" sz="900" b="1" i="1" u="none" strike="noStrike">
                          <a:solidFill>
                            <a:srgbClr val="000000"/>
                          </a:solidFill>
                          <a:effectLst/>
                          <a:latin typeface="Century" panose="02040604050505020304" pitchFamily="18" charset="0"/>
                        </a:rPr>
                        <a:t>                                  Questionnaire Question</a:t>
                      </a:r>
                    </a:p>
                  </a:txBody>
                  <a:tcPr marL="5558" marR="5558" marT="55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19050" cap="flat" cmpd="sng" algn="ctr">
                      <a:solidFill>
                        <a:srgbClr val="000000"/>
                      </a:solidFill>
                      <a:prstDash val="solid"/>
                      <a:round/>
                      <a:headEnd type="none" w="med" len="med"/>
                      <a:tailEnd type="none" w="med" len="med"/>
                    </a:lnB>
                  </a:tcPr>
                </a:tc>
                <a:tc>
                  <a:txBody>
                    <a:bodyPr/>
                    <a:lstStyle/>
                    <a:p>
                      <a:pPr algn="ctr" fontAlgn="ctr"/>
                      <a:r>
                        <a:rPr lang="en-US" sz="900" b="1" i="1" u="none" strike="noStrike">
                          <a:solidFill>
                            <a:srgbClr val="000000"/>
                          </a:solidFill>
                          <a:effectLst/>
                          <a:latin typeface="Century" panose="02040604050505020304" pitchFamily="18" charset="0"/>
                        </a:rPr>
                        <a:t>                             Level of Measurement**</a:t>
                      </a:r>
                    </a:p>
                  </a:txBody>
                  <a:tcPr marL="5558" marR="5558" marT="55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19050" cap="flat" cmpd="sng" algn="ctr">
                      <a:solidFill>
                        <a:srgbClr val="000000"/>
                      </a:solidFill>
                      <a:prstDash val="solid"/>
                      <a:round/>
                      <a:headEnd type="none" w="med" len="med"/>
                      <a:tailEnd type="none" w="med" len="med"/>
                    </a:lnB>
                  </a:tcPr>
                </a:tc>
                <a:tc>
                  <a:txBody>
                    <a:bodyPr/>
                    <a:lstStyle/>
                    <a:p>
                      <a:pPr algn="ctr" fontAlgn="ctr"/>
                      <a:r>
                        <a:rPr lang="en-US" sz="900" b="1" i="1" u="none" strike="noStrike">
                          <a:solidFill>
                            <a:srgbClr val="000000"/>
                          </a:solidFill>
                          <a:effectLst/>
                          <a:latin typeface="Century" panose="02040604050505020304" pitchFamily="18" charset="0"/>
                        </a:rPr>
                        <a:t>Descriptive statistics or Statistical Test</a:t>
                      </a:r>
                    </a:p>
                  </a:txBody>
                  <a:tcPr marL="5558" marR="5558" marT="55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82276417"/>
                  </a:ext>
                </a:extLst>
              </a:tr>
              <a:tr h="156703">
                <a:tc>
                  <a:txBody>
                    <a:bodyPr/>
                    <a:lstStyle/>
                    <a:p>
                      <a:pPr algn="l" fontAlgn="b"/>
                      <a:r>
                        <a:rPr lang="en-US" sz="800" b="0" i="0" u="none" strike="noStrike">
                          <a:solidFill>
                            <a:srgbClr val="000000"/>
                          </a:solidFill>
                          <a:effectLst/>
                          <a:latin typeface="Arimo"/>
                        </a:rPr>
                        <a:t> </a:t>
                      </a:r>
                    </a:p>
                  </a:txBody>
                  <a:tcPr marL="5558" marR="5558" marT="55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Arimo"/>
                        </a:rPr>
                        <a:t> </a:t>
                      </a:r>
                    </a:p>
                  </a:txBody>
                  <a:tcPr marL="5558" marR="5558" marT="55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Arimo"/>
                        </a:rPr>
                        <a:t> </a:t>
                      </a:r>
                    </a:p>
                  </a:txBody>
                  <a:tcPr marL="5558" marR="5558" marT="55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Arimo"/>
                        </a:rPr>
                        <a:t> </a:t>
                      </a:r>
                    </a:p>
                  </a:txBody>
                  <a:tcPr marL="5558" marR="5558" marT="55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Arimo"/>
                        </a:rPr>
                        <a:t> </a:t>
                      </a:r>
                    </a:p>
                  </a:txBody>
                  <a:tcPr marL="5558" marR="5558" marT="55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52991919"/>
                  </a:ext>
                </a:extLst>
              </a:tr>
              <a:tr h="156703">
                <a:tc>
                  <a:txBody>
                    <a:bodyPr/>
                    <a:lstStyle/>
                    <a:p>
                      <a:pPr algn="l" fontAlgn="b"/>
                      <a:r>
                        <a:rPr lang="en-US" sz="800" b="0" i="0" u="none" strike="noStrike">
                          <a:solidFill>
                            <a:srgbClr val="000000"/>
                          </a:solidFill>
                          <a:effectLst/>
                          <a:latin typeface="Arimo"/>
                        </a:rPr>
                        <a:t> </a:t>
                      </a:r>
                    </a:p>
                  </a:txBody>
                  <a:tcPr marL="5558" marR="5558" marT="55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Arimo"/>
                        </a:rPr>
                        <a:t> </a:t>
                      </a:r>
                    </a:p>
                  </a:txBody>
                  <a:tcPr marL="5558" marR="5558" marT="55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Arimo"/>
                        </a:rPr>
                        <a:t> </a:t>
                      </a:r>
                    </a:p>
                  </a:txBody>
                  <a:tcPr marL="5558" marR="5558" marT="55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Arimo"/>
                        </a:rPr>
                        <a:t> </a:t>
                      </a:r>
                    </a:p>
                  </a:txBody>
                  <a:tcPr marL="5558" marR="5558" marT="55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Arimo"/>
                        </a:rPr>
                        <a:t> </a:t>
                      </a:r>
                    </a:p>
                  </a:txBody>
                  <a:tcPr marL="5558" marR="5558" marT="55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14944372"/>
                  </a:ext>
                </a:extLst>
              </a:tr>
              <a:tr h="156703">
                <a:tc>
                  <a:txBody>
                    <a:bodyPr/>
                    <a:lstStyle/>
                    <a:p>
                      <a:pPr algn="l" fontAlgn="b"/>
                      <a:r>
                        <a:rPr lang="en-US" sz="800" b="0" i="0" u="none" strike="noStrike">
                          <a:solidFill>
                            <a:srgbClr val="000000"/>
                          </a:solidFill>
                          <a:effectLst/>
                          <a:latin typeface="Arimo"/>
                        </a:rPr>
                        <a:t> </a:t>
                      </a:r>
                    </a:p>
                  </a:txBody>
                  <a:tcPr marL="5558" marR="5558" marT="55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Arimo"/>
                        </a:rPr>
                        <a:t> </a:t>
                      </a:r>
                    </a:p>
                  </a:txBody>
                  <a:tcPr marL="5558" marR="5558" marT="55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Arimo"/>
                        </a:rPr>
                        <a:t> </a:t>
                      </a:r>
                    </a:p>
                  </a:txBody>
                  <a:tcPr marL="5558" marR="5558" marT="55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Arimo"/>
                        </a:rPr>
                        <a:t> </a:t>
                      </a:r>
                    </a:p>
                  </a:txBody>
                  <a:tcPr marL="5558" marR="5558" marT="55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Arimo"/>
                        </a:rPr>
                        <a:t> </a:t>
                      </a:r>
                    </a:p>
                  </a:txBody>
                  <a:tcPr marL="5558" marR="5558" marT="55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79840753"/>
                  </a:ext>
                </a:extLst>
              </a:tr>
              <a:tr h="156703">
                <a:tc>
                  <a:txBody>
                    <a:bodyPr/>
                    <a:lstStyle/>
                    <a:p>
                      <a:pPr algn="l" fontAlgn="b"/>
                      <a:r>
                        <a:rPr lang="en-US" sz="800" b="0" i="0" u="none" strike="noStrike">
                          <a:solidFill>
                            <a:srgbClr val="000000"/>
                          </a:solidFill>
                          <a:effectLst/>
                          <a:latin typeface="Arimo"/>
                        </a:rPr>
                        <a:t> </a:t>
                      </a:r>
                    </a:p>
                  </a:txBody>
                  <a:tcPr marL="5558" marR="5558" marT="55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Arimo"/>
                        </a:rPr>
                        <a:t> </a:t>
                      </a:r>
                    </a:p>
                  </a:txBody>
                  <a:tcPr marL="5558" marR="5558" marT="55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Arimo"/>
                        </a:rPr>
                        <a:t> </a:t>
                      </a:r>
                    </a:p>
                  </a:txBody>
                  <a:tcPr marL="5558" marR="5558" marT="55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Arimo"/>
                        </a:rPr>
                        <a:t> </a:t>
                      </a:r>
                    </a:p>
                  </a:txBody>
                  <a:tcPr marL="5558" marR="5558" marT="55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Arimo"/>
                        </a:rPr>
                        <a:t> </a:t>
                      </a:r>
                    </a:p>
                  </a:txBody>
                  <a:tcPr marL="5558" marR="5558" marT="55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4795672"/>
                  </a:ext>
                </a:extLst>
              </a:tr>
              <a:tr h="156703">
                <a:tc>
                  <a:txBody>
                    <a:bodyPr/>
                    <a:lstStyle/>
                    <a:p>
                      <a:pPr algn="l" fontAlgn="b"/>
                      <a:r>
                        <a:rPr lang="en-US" sz="800" b="0" i="0" u="none" strike="noStrike">
                          <a:solidFill>
                            <a:srgbClr val="000000"/>
                          </a:solidFill>
                          <a:effectLst/>
                          <a:latin typeface="Arimo"/>
                        </a:rPr>
                        <a:t> </a:t>
                      </a:r>
                    </a:p>
                  </a:txBody>
                  <a:tcPr marL="5558" marR="5558" marT="55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Arimo"/>
                        </a:rPr>
                        <a:t> </a:t>
                      </a:r>
                    </a:p>
                  </a:txBody>
                  <a:tcPr marL="5558" marR="5558" marT="55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Arimo"/>
                        </a:rPr>
                        <a:t> </a:t>
                      </a:r>
                    </a:p>
                  </a:txBody>
                  <a:tcPr marL="5558" marR="5558" marT="55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Arimo"/>
                        </a:rPr>
                        <a:t> </a:t>
                      </a:r>
                    </a:p>
                  </a:txBody>
                  <a:tcPr marL="5558" marR="5558" marT="55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Arimo"/>
                        </a:rPr>
                        <a:t> </a:t>
                      </a:r>
                    </a:p>
                  </a:txBody>
                  <a:tcPr marL="5558" marR="5558" marT="55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99383186"/>
                  </a:ext>
                </a:extLst>
              </a:tr>
              <a:tr h="156703">
                <a:tc>
                  <a:txBody>
                    <a:bodyPr/>
                    <a:lstStyle/>
                    <a:p>
                      <a:pPr algn="l" fontAlgn="b"/>
                      <a:r>
                        <a:rPr lang="en-US" sz="800" b="0" i="0" u="none" strike="noStrike">
                          <a:solidFill>
                            <a:srgbClr val="000000"/>
                          </a:solidFill>
                          <a:effectLst/>
                          <a:latin typeface="Arimo"/>
                        </a:rPr>
                        <a:t> </a:t>
                      </a:r>
                    </a:p>
                  </a:txBody>
                  <a:tcPr marL="5558" marR="5558" marT="55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Arimo"/>
                        </a:rPr>
                        <a:t> </a:t>
                      </a:r>
                    </a:p>
                  </a:txBody>
                  <a:tcPr marL="5558" marR="5558" marT="55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Arimo"/>
                        </a:rPr>
                        <a:t> </a:t>
                      </a:r>
                    </a:p>
                  </a:txBody>
                  <a:tcPr marL="5558" marR="5558" marT="55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Arimo"/>
                        </a:rPr>
                        <a:t> </a:t>
                      </a:r>
                    </a:p>
                  </a:txBody>
                  <a:tcPr marL="5558" marR="5558" marT="55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Arimo"/>
                        </a:rPr>
                        <a:t> </a:t>
                      </a:r>
                    </a:p>
                  </a:txBody>
                  <a:tcPr marL="5558" marR="5558" marT="55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5011461"/>
                  </a:ext>
                </a:extLst>
              </a:tr>
              <a:tr h="156703">
                <a:tc>
                  <a:txBody>
                    <a:bodyPr/>
                    <a:lstStyle/>
                    <a:p>
                      <a:pPr algn="l" fontAlgn="b"/>
                      <a:r>
                        <a:rPr lang="en-US" sz="800" b="0" i="0" u="none" strike="noStrike">
                          <a:solidFill>
                            <a:srgbClr val="000000"/>
                          </a:solidFill>
                          <a:effectLst/>
                          <a:latin typeface="Arimo"/>
                        </a:rPr>
                        <a:t> </a:t>
                      </a:r>
                    </a:p>
                  </a:txBody>
                  <a:tcPr marL="5558" marR="5558" marT="55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Arimo"/>
                        </a:rPr>
                        <a:t> </a:t>
                      </a:r>
                    </a:p>
                  </a:txBody>
                  <a:tcPr marL="5558" marR="5558" marT="55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Arimo"/>
                        </a:rPr>
                        <a:t> </a:t>
                      </a:r>
                    </a:p>
                  </a:txBody>
                  <a:tcPr marL="5558" marR="5558" marT="55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Arimo"/>
                        </a:rPr>
                        <a:t> </a:t>
                      </a:r>
                    </a:p>
                  </a:txBody>
                  <a:tcPr marL="5558" marR="5558" marT="55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Arimo"/>
                        </a:rPr>
                        <a:t> </a:t>
                      </a:r>
                    </a:p>
                  </a:txBody>
                  <a:tcPr marL="5558" marR="5558" marT="55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12643997"/>
                  </a:ext>
                </a:extLst>
              </a:tr>
              <a:tr h="156703">
                <a:tc>
                  <a:txBody>
                    <a:bodyPr/>
                    <a:lstStyle/>
                    <a:p>
                      <a:pPr algn="l" fontAlgn="b"/>
                      <a:r>
                        <a:rPr lang="en-US" sz="800" b="0" i="0" u="none" strike="noStrike">
                          <a:solidFill>
                            <a:srgbClr val="000000"/>
                          </a:solidFill>
                          <a:effectLst/>
                          <a:latin typeface="Arimo"/>
                        </a:rPr>
                        <a:t> </a:t>
                      </a:r>
                    </a:p>
                  </a:txBody>
                  <a:tcPr marL="5558" marR="5558" marT="55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Arimo"/>
                        </a:rPr>
                        <a:t> </a:t>
                      </a:r>
                    </a:p>
                  </a:txBody>
                  <a:tcPr marL="5558" marR="5558" marT="55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Arimo"/>
                        </a:rPr>
                        <a:t> </a:t>
                      </a:r>
                    </a:p>
                  </a:txBody>
                  <a:tcPr marL="5558" marR="5558" marT="55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Arimo"/>
                        </a:rPr>
                        <a:t> </a:t>
                      </a:r>
                    </a:p>
                  </a:txBody>
                  <a:tcPr marL="5558" marR="5558" marT="55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Arimo"/>
                        </a:rPr>
                        <a:t> </a:t>
                      </a:r>
                    </a:p>
                  </a:txBody>
                  <a:tcPr marL="5558" marR="5558" marT="55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18695896"/>
                  </a:ext>
                </a:extLst>
              </a:tr>
              <a:tr h="156703">
                <a:tc>
                  <a:txBody>
                    <a:bodyPr/>
                    <a:lstStyle/>
                    <a:p>
                      <a:pPr algn="l" fontAlgn="b"/>
                      <a:r>
                        <a:rPr lang="en-US" sz="800" b="0" i="0" u="none" strike="noStrike">
                          <a:solidFill>
                            <a:srgbClr val="000000"/>
                          </a:solidFill>
                          <a:effectLst/>
                          <a:latin typeface="Arimo"/>
                        </a:rPr>
                        <a:t> </a:t>
                      </a:r>
                    </a:p>
                  </a:txBody>
                  <a:tcPr marL="5558" marR="5558" marT="55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Arimo"/>
                        </a:rPr>
                        <a:t> </a:t>
                      </a:r>
                    </a:p>
                  </a:txBody>
                  <a:tcPr marL="5558" marR="5558" marT="55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Arimo"/>
                        </a:rPr>
                        <a:t> </a:t>
                      </a:r>
                    </a:p>
                  </a:txBody>
                  <a:tcPr marL="5558" marR="5558" marT="55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Arimo"/>
                        </a:rPr>
                        <a:t> </a:t>
                      </a:r>
                    </a:p>
                  </a:txBody>
                  <a:tcPr marL="5558" marR="5558" marT="55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Arimo"/>
                        </a:rPr>
                        <a:t> </a:t>
                      </a:r>
                    </a:p>
                  </a:txBody>
                  <a:tcPr marL="5558" marR="5558" marT="55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66957292"/>
                  </a:ext>
                </a:extLst>
              </a:tr>
              <a:tr h="119323">
                <a:tc>
                  <a:txBody>
                    <a:bodyPr/>
                    <a:lstStyle/>
                    <a:p>
                      <a:pPr algn="l" fontAlgn="b"/>
                      <a:endParaRPr lang="en-US" sz="800" b="0" i="0" u="none" strike="noStrike">
                        <a:solidFill>
                          <a:srgbClr val="000000"/>
                        </a:solidFill>
                        <a:effectLst/>
                        <a:latin typeface="Arimo"/>
                      </a:endParaRPr>
                    </a:p>
                  </a:txBody>
                  <a:tcPr marL="5558" marR="5558" marT="5558"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800" b="0" i="0" u="none" strike="noStrike">
                        <a:solidFill>
                          <a:srgbClr val="000000"/>
                        </a:solidFill>
                        <a:effectLst/>
                        <a:latin typeface="Arimo"/>
                      </a:endParaRPr>
                    </a:p>
                  </a:txBody>
                  <a:tcPr marL="5558" marR="5558" marT="5558"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800" b="0" i="0" u="none" strike="noStrike">
                        <a:solidFill>
                          <a:srgbClr val="000000"/>
                        </a:solidFill>
                        <a:effectLst/>
                        <a:latin typeface="Arimo"/>
                      </a:endParaRPr>
                    </a:p>
                  </a:txBody>
                  <a:tcPr marL="5558" marR="5558" marT="5558"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800" b="0" i="0" u="none" strike="noStrike">
                        <a:solidFill>
                          <a:srgbClr val="000000"/>
                        </a:solidFill>
                        <a:effectLst/>
                        <a:latin typeface="Arimo"/>
                      </a:endParaRPr>
                    </a:p>
                  </a:txBody>
                  <a:tcPr marL="5558" marR="5558" marT="5558"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800" b="0" i="0" u="none" strike="noStrike">
                        <a:solidFill>
                          <a:srgbClr val="000000"/>
                        </a:solidFill>
                        <a:effectLst/>
                        <a:latin typeface="Arimo"/>
                      </a:endParaRPr>
                    </a:p>
                  </a:txBody>
                  <a:tcPr marL="5558" marR="5558" marT="5558" marB="0" anchor="b">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483426160"/>
                  </a:ext>
                </a:extLst>
              </a:tr>
              <a:tr h="156703">
                <a:tc gridSpan="2">
                  <a:txBody>
                    <a:bodyPr/>
                    <a:lstStyle/>
                    <a:p>
                      <a:pPr algn="l" fontAlgn="b"/>
                      <a:r>
                        <a:rPr lang="en-US" sz="800" b="0" i="0" u="none" strike="noStrike">
                          <a:solidFill>
                            <a:srgbClr val="000000"/>
                          </a:solidFill>
                          <a:effectLst/>
                          <a:latin typeface="Arimo"/>
                        </a:rPr>
                        <a:t>  * descriptive or differences research question</a:t>
                      </a:r>
                    </a:p>
                  </a:txBody>
                  <a:tcPr marL="5558" marR="5558" marT="5558" marB="0" anchor="b">
                    <a:lnL>
                      <a:noFill/>
                    </a:lnL>
                    <a:lnR>
                      <a:noFill/>
                    </a:lnR>
                    <a:lnT>
                      <a:noFill/>
                    </a:lnT>
                    <a:lnB>
                      <a:noFill/>
                    </a:lnB>
                  </a:tcPr>
                </a:tc>
                <a:tc hMerge="1">
                  <a:txBody>
                    <a:bodyPr/>
                    <a:lstStyle/>
                    <a:p>
                      <a:endParaRPr lang="en-US"/>
                    </a:p>
                  </a:txBody>
                  <a:tcPr/>
                </a:tc>
                <a:tc>
                  <a:txBody>
                    <a:bodyPr/>
                    <a:lstStyle/>
                    <a:p>
                      <a:pPr algn="l" fontAlgn="b"/>
                      <a:endParaRPr lang="en-US" sz="800" b="0" i="0" u="none" strike="noStrike">
                        <a:solidFill>
                          <a:srgbClr val="000000"/>
                        </a:solidFill>
                        <a:effectLst/>
                        <a:latin typeface="Arimo"/>
                      </a:endParaRPr>
                    </a:p>
                  </a:txBody>
                  <a:tcPr marL="5558" marR="5558" marT="5558" marB="0" anchor="b">
                    <a:lnL>
                      <a:noFill/>
                    </a:lnL>
                    <a:lnR>
                      <a:noFill/>
                    </a:lnR>
                    <a:lnT>
                      <a:noFill/>
                    </a:lnT>
                    <a:lnB>
                      <a:noFill/>
                    </a:lnB>
                  </a:tcPr>
                </a:tc>
                <a:tc>
                  <a:txBody>
                    <a:bodyPr/>
                    <a:lstStyle/>
                    <a:p>
                      <a:pPr algn="l" fontAlgn="b"/>
                      <a:endParaRPr lang="en-US" sz="800" b="0" i="0" u="none" strike="noStrike">
                        <a:solidFill>
                          <a:srgbClr val="000000"/>
                        </a:solidFill>
                        <a:effectLst/>
                        <a:latin typeface="Arimo"/>
                      </a:endParaRPr>
                    </a:p>
                  </a:txBody>
                  <a:tcPr marL="5558" marR="5558" marT="5558" marB="0" anchor="b">
                    <a:lnL>
                      <a:noFill/>
                    </a:lnL>
                    <a:lnR>
                      <a:noFill/>
                    </a:lnR>
                    <a:lnT>
                      <a:noFill/>
                    </a:lnT>
                    <a:lnB>
                      <a:noFill/>
                    </a:lnB>
                  </a:tcPr>
                </a:tc>
                <a:tc>
                  <a:txBody>
                    <a:bodyPr/>
                    <a:lstStyle/>
                    <a:p>
                      <a:pPr algn="l" fontAlgn="b"/>
                      <a:endParaRPr lang="en-US" sz="800" b="0" i="0" u="none" strike="noStrike">
                        <a:solidFill>
                          <a:srgbClr val="000000"/>
                        </a:solidFill>
                        <a:effectLst/>
                        <a:latin typeface="Arimo"/>
                      </a:endParaRPr>
                    </a:p>
                  </a:txBody>
                  <a:tcPr marL="5558" marR="5558" marT="5558" marB="0" anchor="b">
                    <a:lnL>
                      <a:noFill/>
                    </a:lnL>
                    <a:lnR>
                      <a:noFill/>
                    </a:lnR>
                    <a:lnT>
                      <a:noFill/>
                    </a:lnT>
                    <a:lnB>
                      <a:noFill/>
                    </a:lnB>
                  </a:tcPr>
                </a:tc>
                <a:extLst>
                  <a:ext uri="{0D108BD9-81ED-4DB2-BD59-A6C34878D82A}">
                    <a16:rowId xmlns:a16="http://schemas.microsoft.com/office/drawing/2014/main" val="2234698744"/>
                  </a:ext>
                </a:extLst>
              </a:tr>
              <a:tr h="156703">
                <a:tc gridSpan="2">
                  <a:txBody>
                    <a:bodyPr/>
                    <a:lstStyle/>
                    <a:p>
                      <a:pPr algn="l" fontAlgn="b"/>
                      <a:r>
                        <a:rPr lang="en-US" sz="800" b="0" i="0" u="none" strike="noStrike">
                          <a:solidFill>
                            <a:srgbClr val="000000"/>
                          </a:solidFill>
                          <a:effectLst/>
                          <a:latin typeface="Calibri" panose="020F0502020204030204" pitchFamily="34" charset="0"/>
                        </a:rPr>
                        <a:t>** nominal, ordinal, interval, or ratio</a:t>
                      </a:r>
                    </a:p>
                  </a:txBody>
                  <a:tcPr marL="5558" marR="5558" marT="5558" marB="0" anchor="b">
                    <a:lnL>
                      <a:noFill/>
                    </a:lnL>
                    <a:lnR>
                      <a:noFill/>
                    </a:lnR>
                    <a:lnT>
                      <a:noFill/>
                    </a:lnT>
                    <a:lnB>
                      <a:noFill/>
                    </a:lnB>
                  </a:tcPr>
                </a:tc>
                <a:tc hMerge="1">
                  <a:txBody>
                    <a:bodyPr/>
                    <a:lstStyle/>
                    <a:p>
                      <a:endParaRPr lang="en-US"/>
                    </a:p>
                  </a:txBody>
                  <a:tcPr/>
                </a:tc>
                <a:tc>
                  <a:txBody>
                    <a:bodyPr/>
                    <a:lstStyle/>
                    <a:p>
                      <a:pPr algn="l" fontAlgn="b"/>
                      <a:endParaRPr lang="en-US" sz="800" b="0" i="0" u="none" strike="noStrike">
                        <a:solidFill>
                          <a:srgbClr val="000000"/>
                        </a:solidFill>
                        <a:effectLst/>
                        <a:latin typeface="Arimo"/>
                      </a:endParaRPr>
                    </a:p>
                  </a:txBody>
                  <a:tcPr marL="5558" marR="5558" marT="5558" marB="0" anchor="b">
                    <a:lnL>
                      <a:noFill/>
                    </a:lnL>
                    <a:lnR>
                      <a:noFill/>
                    </a:lnR>
                    <a:lnT>
                      <a:noFill/>
                    </a:lnT>
                    <a:lnB>
                      <a:noFill/>
                    </a:lnB>
                  </a:tcPr>
                </a:tc>
                <a:tc>
                  <a:txBody>
                    <a:bodyPr/>
                    <a:lstStyle/>
                    <a:p>
                      <a:pPr algn="l" fontAlgn="b"/>
                      <a:endParaRPr lang="en-US" sz="800" b="0" i="0" u="none" strike="noStrike">
                        <a:solidFill>
                          <a:srgbClr val="000000"/>
                        </a:solidFill>
                        <a:effectLst/>
                        <a:latin typeface="Arimo"/>
                      </a:endParaRPr>
                    </a:p>
                  </a:txBody>
                  <a:tcPr marL="5558" marR="5558" marT="5558" marB="0" anchor="b">
                    <a:lnL>
                      <a:noFill/>
                    </a:lnL>
                    <a:lnR>
                      <a:noFill/>
                    </a:lnR>
                    <a:lnT>
                      <a:noFill/>
                    </a:lnT>
                    <a:lnB>
                      <a:noFill/>
                    </a:lnB>
                  </a:tcPr>
                </a:tc>
                <a:tc>
                  <a:txBody>
                    <a:bodyPr/>
                    <a:lstStyle/>
                    <a:p>
                      <a:pPr algn="l" fontAlgn="b"/>
                      <a:endParaRPr lang="en-US" sz="800" b="0" i="0" u="none" strike="noStrike">
                        <a:solidFill>
                          <a:srgbClr val="000000"/>
                        </a:solidFill>
                        <a:effectLst/>
                        <a:latin typeface="Arimo"/>
                      </a:endParaRPr>
                    </a:p>
                  </a:txBody>
                  <a:tcPr marL="5558" marR="5558" marT="5558" marB="0" anchor="b">
                    <a:lnL>
                      <a:noFill/>
                    </a:lnL>
                    <a:lnR>
                      <a:noFill/>
                    </a:lnR>
                    <a:lnT>
                      <a:noFill/>
                    </a:lnT>
                    <a:lnB>
                      <a:noFill/>
                    </a:lnB>
                  </a:tcPr>
                </a:tc>
                <a:extLst>
                  <a:ext uri="{0D108BD9-81ED-4DB2-BD59-A6C34878D82A}">
                    <a16:rowId xmlns:a16="http://schemas.microsoft.com/office/drawing/2014/main" val="1508705968"/>
                  </a:ext>
                </a:extLst>
              </a:tr>
            </a:tbl>
          </a:graphicData>
        </a:graphic>
      </p:graphicFrame>
    </p:spTree>
    <p:extLst>
      <p:ext uri="{BB962C8B-B14F-4D97-AF65-F5344CB8AC3E}">
        <p14:creationId xmlns:p14="http://schemas.microsoft.com/office/powerpoint/2010/main" val="184770898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44781794_Research presentation_RVA_v3" id="{DF2794B4-2314-4F87-8639-5DCB9EEE28EE}" vid="{3B969E49-204F-4FF6-BD10-D26195B8D4D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3C7D9E6-B0D9-433E-BD46-EB60F64F4DA8}">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B2AB02E3-5ADF-4BF0-9C1B-35CDF3FE95B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5CA875DA-F9FD-4F83-A049-3B1027B542D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Research presentation</Template>
  <TotalTime>1908</TotalTime>
  <Words>880</Words>
  <Application>Microsoft Office PowerPoint</Application>
  <PresentationFormat>Widescreen</PresentationFormat>
  <Paragraphs>164</Paragraphs>
  <Slides>12</Slides>
  <Notes>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12</vt:i4>
      </vt:variant>
    </vt:vector>
  </HeadingPairs>
  <TitlesOfParts>
    <vt:vector size="20" baseType="lpstr">
      <vt:lpstr>Arial</vt:lpstr>
      <vt:lpstr>Arimo</vt:lpstr>
      <vt:lpstr>Calibri</vt:lpstr>
      <vt:lpstr>Calibri Light</vt:lpstr>
      <vt:lpstr>Century</vt:lpstr>
      <vt:lpstr>Franklin Gothic Book</vt:lpstr>
      <vt:lpstr>Lucida Grande</vt:lpstr>
      <vt:lpstr>Office Theme</vt:lpstr>
      <vt:lpstr>Happy Wednesday</vt:lpstr>
      <vt:lpstr>iClicker Question</vt:lpstr>
      <vt:lpstr>iClicker Question</vt:lpstr>
      <vt:lpstr>iClicker Question</vt:lpstr>
      <vt:lpstr>iClicker Question</vt:lpstr>
      <vt:lpstr>Data Analysis Plan</vt:lpstr>
      <vt:lpstr>Level of Measurement for analysis variable</vt:lpstr>
      <vt:lpstr>Lab Session  Cross-tabulation</vt:lpstr>
      <vt:lpstr>Data Analysis Plan Template Assignment 6</vt:lpstr>
      <vt:lpstr>QR Code</vt:lpstr>
      <vt:lpstr>15-min Group Discussion </vt:lpstr>
      <vt:lpstr>5-min snippet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Analysis Plan</dc:title>
  <dc:creator>Nguyen, Mike (MU-Student)</dc:creator>
  <cp:lastModifiedBy>Nguyen, Mike (MU-Student)</cp:lastModifiedBy>
  <cp:revision>9</cp:revision>
  <dcterms:created xsi:type="dcterms:W3CDTF">2021-10-16T21:49:34Z</dcterms:created>
  <dcterms:modified xsi:type="dcterms:W3CDTF">2023-03-15T01:39:05Z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